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93" r:id="rId15"/>
    <p:sldId id="292"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9E0F3-AF80-46AE-A781-02E6155322CB}" type="datetimeFigureOut">
              <a:rPr lang="en-US" smtClean="0"/>
              <a:t>2/19/2015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B9BAC-B17F-424C-B3C1-585C14C35CE9}" type="slidenum">
              <a:rPr lang="en-US" smtClean="0"/>
              <a:t>‹#›</a:t>
            </a:fld>
            <a:endParaRPr lang="en-US"/>
          </a:p>
        </p:txBody>
      </p:sp>
    </p:spTree>
    <p:extLst>
      <p:ext uri="{BB962C8B-B14F-4D97-AF65-F5344CB8AC3E}">
        <p14:creationId xmlns:p14="http://schemas.microsoft.com/office/powerpoint/2010/main" val="1981359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84DBAD-EFF5-42AE-AC78-23BDB1225B0C}" type="slidenum">
              <a:rPr lang="en-US" altLang="en-US"/>
              <a:pPr/>
              <a:t>8</a:t>
            </a:fld>
            <a:endParaRPr lang="en-US" alt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060488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5699000E-7575-4D93-8AC8-4B79623DDFBD}" type="slidenum">
              <a:rPr lang="en-US" altLang="en-US"/>
              <a:pPr/>
              <a:t>30</a:t>
            </a:fld>
            <a:endParaRPr lang="en-US" altLang="en-US"/>
          </a:p>
        </p:txBody>
      </p:sp>
      <p:sp>
        <p:nvSpPr>
          <p:cNvPr id="186370"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1"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29</a:t>
            </a:r>
          </a:p>
        </p:txBody>
      </p:sp>
      <p:sp>
        <p:nvSpPr>
          <p:cNvPr id="186372"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3"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4"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5"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29</a:t>
            </a:r>
          </a:p>
        </p:txBody>
      </p:sp>
      <p:sp>
        <p:nvSpPr>
          <p:cNvPr id="186376"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7"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6378"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endParaRPr lang="en-CA" altLang="en-US"/>
          </a:p>
          <a:p>
            <a:r>
              <a:rPr lang="en-CA" altLang="en-US"/>
              <a:t>Page 286</a:t>
            </a:r>
          </a:p>
          <a:p>
            <a:endParaRPr lang="en-CA" altLang="en-US"/>
          </a:p>
        </p:txBody>
      </p:sp>
      <p:sp>
        <p:nvSpPr>
          <p:cNvPr id="186379"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3932861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E0CAC32A-B2B1-4F45-A1C0-8B2B8320B8C9}" type="slidenum">
              <a:rPr lang="en-US" altLang="en-US"/>
              <a:pPr/>
              <a:t>31</a:t>
            </a:fld>
            <a:endParaRPr lang="en-US" altLang="en-US"/>
          </a:p>
        </p:txBody>
      </p:sp>
      <p:sp>
        <p:nvSpPr>
          <p:cNvPr id="190466"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67"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32</a:t>
            </a:r>
          </a:p>
        </p:txBody>
      </p:sp>
      <p:sp>
        <p:nvSpPr>
          <p:cNvPr id="190468"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69"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70"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71"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32</a:t>
            </a:r>
          </a:p>
        </p:txBody>
      </p:sp>
      <p:sp>
        <p:nvSpPr>
          <p:cNvPr id="190472"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73"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0474"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endParaRPr lang="en-CA" altLang="en-US"/>
          </a:p>
          <a:p>
            <a:r>
              <a:rPr lang="en-CA" altLang="en-US"/>
              <a:t>Page 286</a:t>
            </a:r>
          </a:p>
        </p:txBody>
      </p:sp>
      <p:sp>
        <p:nvSpPr>
          <p:cNvPr id="190475"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2239218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8AC44738-1CC5-4753-B6F2-FC1B6B79E6DF}" type="slidenum">
              <a:rPr lang="en-US" altLang="en-US"/>
              <a:pPr/>
              <a:t>32</a:t>
            </a:fld>
            <a:endParaRPr lang="en-US" altLang="en-US"/>
          </a:p>
        </p:txBody>
      </p:sp>
      <p:sp>
        <p:nvSpPr>
          <p:cNvPr id="192514"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15"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31</a:t>
            </a:r>
          </a:p>
        </p:txBody>
      </p:sp>
      <p:sp>
        <p:nvSpPr>
          <p:cNvPr id="192516"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17"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18"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19"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31</a:t>
            </a:r>
          </a:p>
        </p:txBody>
      </p:sp>
      <p:sp>
        <p:nvSpPr>
          <p:cNvPr id="192520"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21"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2522"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endParaRPr lang="en-CA" altLang="en-US"/>
          </a:p>
          <a:p>
            <a:r>
              <a:rPr lang="en-CA" altLang="en-US"/>
              <a:t>Page 286</a:t>
            </a:r>
          </a:p>
        </p:txBody>
      </p:sp>
      <p:sp>
        <p:nvSpPr>
          <p:cNvPr id="192523"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4421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1BFB22-E488-4D9A-B5A3-EF898158244C}" type="slidenum">
              <a:rPr lang="en-US" altLang="en-US"/>
              <a:pPr/>
              <a:t>12</a:t>
            </a:fld>
            <a:endParaRPr lang="en-US" alt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9172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CBE18-D0D1-4A17-A92D-79C203852DAD}" type="slidenum">
              <a:rPr lang="en-US" altLang="en-US"/>
              <a:pPr/>
              <a:t>13</a:t>
            </a:fld>
            <a:endParaRPr lang="en-US" alt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664052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B3E8A3-0931-41A7-9CEB-50BD6B551F3B}" type="slidenum">
              <a:rPr lang="en-US" altLang="en-US"/>
              <a:pPr/>
              <a:t>16</a:t>
            </a:fld>
            <a:endParaRPr lang="en-US" alt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866018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7F8CBF5B-AD5F-4F12-8040-B2952D2A9ED4}" type="slidenum">
              <a:rPr lang="en-US" altLang="en-US"/>
              <a:pPr/>
              <a:t>17</a:t>
            </a:fld>
            <a:endParaRPr lang="en-US" altLang="en-US"/>
          </a:p>
        </p:txBody>
      </p:sp>
      <p:sp>
        <p:nvSpPr>
          <p:cNvPr id="153602"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03"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4</a:t>
            </a:r>
          </a:p>
        </p:txBody>
      </p:sp>
      <p:sp>
        <p:nvSpPr>
          <p:cNvPr id="153604"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05"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06"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07"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4</a:t>
            </a:r>
          </a:p>
        </p:txBody>
      </p:sp>
      <p:sp>
        <p:nvSpPr>
          <p:cNvPr id="153608"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09"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3610"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1</a:t>
            </a:r>
            <a:endParaRPr lang="en-CA" altLang="en-US"/>
          </a:p>
          <a:p>
            <a:r>
              <a:rPr lang="en-CA" altLang="en-US"/>
              <a:t>Page </a:t>
            </a:r>
            <a:r>
              <a:rPr lang="en-US" altLang="en-US"/>
              <a:t>274</a:t>
            </a:r>
            <a:endParaRPr lang="en-CA" altLang="en-US"/>
          </a:p>
          <a:p>
            <a:endParaRPr lang="en-CA" altLang="en-US"/>
          </a:p>
        </p:txBody>
      </p:sp>
      <p:sp>
        <p:nvSpPr>
          <p:cNvPr id="153611"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2842715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A05556E7-116F-483E-AC69-2D9FFCC7D9B1}" type="slidenum">
              <a:rPr lang="en-US" altLang="en-US"/>
              <a:pPr/>
              <a:t>26</a:t>
            </a:fld>
            <a:endParaRPr lang="en-US" altLang="en-US"/>
          </a:p>
        </p:txBody>
      </p:sp>
      <p:sp>
        <p:nvSpPr>
          <p:cNvPr id="151554"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55"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a:t>
            </a:r>
          </a:p>
        </p:txBody>
      </p:sp>
      <p:sp>
        <p:nvSpPr>
          <p:cNvPr id="151556"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57"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58"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59"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a:t>
            </a:r>
          </a:p>
        </p:txBody>
      </p:sp>
      <p:sp>
        <p:nvSpPr>
          <p:cNvPr id="151560"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61"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1562"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1</a:t>
            </a:r>
            <a:endParaRPr lang="en-CA" altLang="en-US"/>
          </a:p>
          <a:p>
            <a:r>
              <a:rPr lang="en-CA" altLang="en-US"/>
              <a:t>Page </a:t>
            </a:r>
            <a:r>
              <a:rPr lang="en-US" altLang="en-US"/>
              <a:t>274</a:t>
            </a:r>
            <a:endParaRPr lang="en-CA" altLang="en-US"/>
          </a:p>
          <a:p>
            <a:endParaRPr lang="en-CA" altLang="en-US"/>
          </a:p>
        </p:txBody>
      </p:sp>
      <p:sp>
        <p:nvSpPr>
          <p:cNvPr id="151563"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663233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EA549A58-E48B-4207-9253-0D16CF9EA50F}" type="slidenum">
              <a:rPr lang="en-US" altLang="en-US"/>
              <a:pPr/>
              <a:t>27</a:t>
            </a:fld>
            <a:endParaRPr lang="en-US" altLang="en-US"/>
          </a:p>
        </p:txBody>
      </p:sp>
      <p:sp>
        <p:nvSpPr>
          <p:cNvPr id="167938"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39"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18</a:t>
            </a:r>
          </a:p>
        </p:txBody>
      </p:sp>
      <p:sp>
        <p:nvSpPr>
          <p:cNvPr id="167940"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41"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42"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43"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18</a:t>
            </a:r>
          </a:p>
        </p:txBody>
      </p:sp>
      <p:sp>
        <p:nvSpPr>
          <p:cNvPr id="167944"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45"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7946"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endParaRPr lang="en-CA" altLang="en-US"/>
          </a:p>
          <a:p>
            <a:r>
              <a:rPr lang="en-CA" altLang="en-US"/>
              <a:t>Page 284</a:t>
            </a:r>
          </a:p>
        </p:txBody>
      </p:sp>
      <p:sp>
        <p:nvSpPr>
          <p:cNvPr id="167947"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131178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1BC59F39-E1C4-4B2B-B6D1-DCFBC4306E7D}" type="slidenum">
              <a:rPr lang="en-US" altLang="en-US"/>
              <a:pPr/>
              <a:t>28</a:t>
            </a:fld>
            <a:endParaRPr lang="en-US" altLang="en-US"/>
          </a:p>
        </p:txBody>
      </p:sp>
      <p:sp>
        <p:nvSpPr>
          <p:cNvPr id="174082"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83"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21</a:t>
            </a:r>
          </a:p>
        </p:txBody>
      </p:sp>
      <p:sp>
        <p:nvSpPr>
          <p:cNvPr id="174084"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85"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86"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87"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21</a:t>
            </a:r>
          </a:p>
        </p:txBody>
      </p:sp>
      <p:sp>
        <p:nvSpPr>
          <p:cNvPr id="174088"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89"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4090"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endParaRPr lang="en-CA" altLang="en-US"/>
          </a:p>
          <a:p>
            <a:r>
              <a:rPr lang="en-CA" altLang="en-US"/>
              <a:t>Page 285</a:t>
            </a:r>
          </a:p>
        </p:txBody>
      </p:sp>
      <p:sp>
        <p:nvSpPr>
          <p:cNvPr id="174091"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1343295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61026C4E-D9E2-45FA-B281-271B8DEDA98D}" type="slidenum">
              <a:rPr lang="en-US" altLang="en-US"/>
              <a:pPr/>
              <a:t>29</a:t>
            </a:fld>
            <a:endParaRPr lang="en-US" altLang="en-US"/>
          </a:p>
        </p:txBody>
      </p:sp>
      <p:sp>
        <p:nvSpPr>
          <p:cNvPr id="176130" name="Rectangle 2"/>
          <p:cNvSpPr>
            <a:spLocks noChangeArrowheads="1"/>
          </p:cNvSpPr>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1" name="Rectangle 3"/>
          <p:cNvSpPr>
            <a:spLocks noChangeArrowheads="1"/>
          </p:cNvSpPr>
          <p:nvPr/>
        </p:nvSpPr>
        <p:spPr bwMode="auto">
          <a:xfrm>
            <a:off x="3886200" y="8685213"/>
            <a:ext cx="2971800"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22</a:t>
            </a:r>
          </a:p>
        </p:txBody>
      </p:sp>
      <p:sp>
        <p:nvSpPr>
          <p:cNvPr id="176132" name="Rectangle 4"/>
          <p:cNvSpPr>
            <a:spLocks noChangeArrowheads="1"/>
          </p:cNvSpPr>
          <p:nvPr/>
        </p:nvSpPr>
        <p:spPr bwMode="auto">
          <a:xfrm>
            <a:off x="0" y="8685213"/>
            <a:ext cx="2970213" cy="4587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3" name="Rectangle 5"/>
          <p:cNvSpPr>
            <a:spLocks noChangeArrowheads="1"/>
          </p:cNvSpP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4" name="Rectangle 6"/>
          <p:cNvSpPr>
            <a:spLocks noChangeArrowheads="1"/>
          </p:cNvSpPr>
          <p:nvPr/>
        </p:nvSpPr>
        <p:spPr bwMode="auto">
          <a:xfrm>
            <a:off x="3886200" y="0"/>
            <a:ext cx="2971800"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5" name="Rectangle 7"/>
          <p:cNvSpPr>
            <a:spLocks noChangeArrowheads="1"/>
          </p:cNvSpPr>
          <p:nvPr/>
        </p:nvSpPr>
        <p:spPr bwMode="auto">
          <a:xfrm>
            <a:off x="3886200" y="8683625"/>
            <a:ext cx="29718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22</a:t>
            </a:r>
          </a:p>
        </p:txBody>
      </p:sp>
      <p:sp>
        <p:nvSpPr>
          <p:cNvPr id="176136" name="Rectangle 8"/>
          <p:cNvSpPr>
            <a:spLocks noChangeArrowheads="1"/>
          </p:cNvSpPr>
          <p:nvPr/>
        </p:nvSpPr>
        <p:spPr bwMode="auto">
          <a:xfrm>
            <a:off x="0" y="8683625"/>
            <a:ext cx="2968625"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7" name="Rectangle 9"/>
          <p:cNvSpPr>
            <a:spLocks noChangeArrowheads="1"/>
          </p:cNvSpPr>
          <p:nvPr/>
        </p:nvSpPr>
        <p:spPr bwMode="auto">
          <a:xfrm>
            <a:off x="0" y="0"/>
            <a:ext cx="2968625" cy="454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6138" name="Rectangle 10"/>
          <p:cNvSpPr>
            <a:spLocks noGrp="1" noChangeArrowheads="1"/>
          </p:cNvSpPr>
          <p:nvPr>
            <p:ph type="body" idx="1"/>
          </p:nvPr>
        </p:nvSpPr>
        <p:spPr bwMode="auto">
          <a:xfrm>
            <a:off x="911225" y="4340225"/>
            <a:ext cx="5032375"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38" tIns="50800" rIns="96838" bIns="50800"/>
          <a:lstStyle/>
          <a:p>
            <a:r>
              <a:rPr lang="en-US" altLang="en-US"/>
              <a:t>Learning Objective: 4</a:t>
            </a:r>
          </a:p>
          <a:p>
            <a:r>
              <a:rPr lang="en-CA" altLang="en-US"/>
              <a:t>Page 285</a:t>
            </a:r>
          </a:p>
          <a:p>
            <a:endParaRPr lang="en-CA" altLang="en-US"/>
          </a:p>
        </p:txBody>
      </p:sp>
      <p:sp>
        <p:nvSpPr>
          <p:cNvPr id="176139" name="Rectangle 11"/>
          <p:cNvSpPr>
            <a:spLocks noGrp="1" noRot="1" noChangeAspect="1" noChangeArrowheads="1" noTextEdit="1"/>
          </p:cNvSpPr>
          <p:nvPr>
            <p:ph type="sldImg"/>
          </p:nvPr>
        </p:nvSpPr>
        <p:spPr bwMode="auto">
          <a:xfrm>
            <a:off x="393700" y="692150"/>
            <a:ext cx="6070600" cy="34163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2692409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644825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1032194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27479-F588-4E1F-8EDA-5A3A307CA159}"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0680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699972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27479-F588-4E1F-8EDA-5A3A307CA159}"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99137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4035253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1821031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306355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3952112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39DB18-DECA-4C13-B7B2-46557F2B7A7D}"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1012257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2327619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39DB18-DECA-4C13-B7B2-46557F2B7A7D}" type="datetimeFigureOut">
              <a:rPr lang="en-US" smtClean="0"/>
              <a:t>2/19/2015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3318783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39DB18-DECA-4C13-B7B2-46557F2B7A7D}" type="datetimeFigureOut">
              <a:rPr lang="en-US" smtClean="0"/>
              <a:t>2/19/2015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549744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39DB18-DECA-4C13-B7B2-46557F2B7A7D}" type="datetimeFigureOut">
              <a:rPr lang="en-US" smtClean="0"/>
              <a:t>2/19/2015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3330511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409517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9DB18-DECA-4C13-B7B2-46557F2B7A7D}"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BF27479-F588-4E1F-8EDA-5A3A307CA159}" type="slidenum">
              <a:rPr lang="en-US" smtClean="0"/>
              <a:t>‹#›</a:t>
            </a:fld>
            <a:endParaRPr lang="en-US"/>
          </a:p>
        </p:txBody>
      </p:sp>
    </p:spTree>
    <p:extLst>
      <p:ext uri="{BB962C8B-B14F-4D97-AF65-F5344CB8AC3E}">
        <p14:creationId xmlns:p14="http://schemas.microsoft.com/office/powerpoint/2010/main" val="1202715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939DB18-DECA-4C13-B7B2-46557F2B7A7D}" type="datetimeFigureOut">
              <a:rPr lang="en-US" smtClean="0"/>
              <a:t>2/19/2015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BF27479-F588-4E1F-8EDA-5A3A307CA159}" type="slidenum">
              <a:rPr lang="en-US" smtClean="0"/>
              <a:t>‹#›</a:t>
            </a:fld>
            <a:endParaRPr lang="en-US"/>
          </a:p>
        </p:txBody>
      </p:sp>
    </p:spTree>
    <p:extLst>
      <p:ext uri="{BB962C8B-B14F-4D97-AF65-F5344CB8AC3E}">
        <p14:creationId xmlns:p14="http://schemas.microsoft.com/office/powerpoint/2010/main" val="487506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nhl.com/ice/news.htm?id=642595" TargetMode="External"/><Relationship Id="rId2" Type="http://schemas.openxmlformats.org/officeDocument/2006/relationships/hyperlink" Target="http://www.youtube.com/watch?v=RCW0VsfR9FM" TargetMode="External"/><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hyperlink" Target="http://sports.nationalpost.com/2012/10/03/both-sides-left-frustrated-in-latest-nhl-lockout-talks/"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hrle.gov.nl.ca/lrb/publications/info-bulletin-application-certification.pdf" TargetMode="External"/><Relationship Id="rId2" Type="http://schemas.openxmlformats.org/officeDocument/2006/relationships/hyperlink" Target="http://www.hrle.gov.nl.ca/lrb/index.html" TargetMode="External"/><Relationship Id="rId1" Type="http://schemas.openxmlformats.org/officeDocument/2006/relationships/slideLayout" Target="../slideLayouts/slideLayout6.xml"/><Relationship Id="rId5" Type="http://schemas.openxmlformats.org/officeDocument/2006/relationships/hyperlink" Target="http://www.cirb-ccri.gc.ca/publications/info/01-07_eng.asp" TargetMode="External"/><Relationship Id="rId4" Type="http://schemas.openxmlformats.org/officeDocument/2006/relationships/hyperlink" Target="http://www.cirb-ccri.gc.ca/index_eng.asp"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hrle.gov.nl.ca/lrb/publications/info-bulletin-application-certification.pdf" TargetMode="External"/><Relationship Id="rId2" Type="http://schemas.openxmlformats.org/officeDocument/2006/relationships/hyperlink" Target="http://www.hrle.gov.nl.ca/lrb/index.html" TargetMode="External"/><Relationship Id="rId1" Type="http://schemas.openxmlformats.org/officeDocument/2006/relationships/slideLayout" Target="../slideLayouts/slideLayout6.xml"/><Relationship Id="rId5" Type="http://schemas.openxmlformats.org/officeDocument/2006/relationships/hyperlink" Target="http://www.cirb-ccri.gc.ca/publications/info/01-07_eng.asp" TargetMode="External"/><Relationship Id="rId4" Type="http://schemas.openxmlformats.org/officeDocument/2006/relationships/hyperlink" Target="http://www.cirb-ccri.gc.ca/index_eng.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09800" y="3654426"/>
            <a:ext cx="6400800" cy="1752600"/>
          </a:xfrm>
        </p:spPr>
        <p:txBody>
          <a:bodyPr/>
          <a:lstStyle/>
          <a:p>
            <a:r>
              <a:rPr lang="en-CA" dirty="0" smtClean="0"/>
              <a:t>Stage 2 -  Organizing a Union in Canada + Terminology</a:t>
            </a:r>
            <a:endParaRPr lang="en-CA" dirty="0"/>
          </a:p>
          <a:p>
            <a:r>
              <a:rPr lang="en-CA" dirty="0" smtClean="0"/>
              <a:t>With </a:t>
            </a:r>
          </a:p>
          <a:p>
            <a:r>
              <a:rPr lang="en-CA" dirty="0" smtClean="0"/>
              <a:t>Paul Tilley</a:t>
            </a:r>
            <a:endParaRPr lang="en-CA" dirty="0" smtClean="0"/>
          </a:p>
        </p:txBody>
      </p:sp>
    </p:spTree>
    <p:extLst>
      <p:ext uri="{BB962C8B-B14F-4D97-AF65-F5344CB8AC3E}">
        <p14:creationId xmlns:p14="http://schemas.microsoft.com/office/powerpoint/2010/main" val="1819705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7101" y="515584"/>
            <a:ext cx="8911687" cy="1280890"/>
          </a:xfrm>
        </p:spPr>
        <p:txBody>
          <a:bodyPr/>
          <a:lstStyle/>
          <a:p>
            <a:r>
              <a:rPr lang="en-CA" dirty="0" smtClean="0"/>
              <a:t>Stage 5 – In-House Election</a:t>
            </a:r>
            <a:endParaRPr lang="en-CA" dirty="0"/>
          </a:p>
        </p:txBody>
      </p:sp>
      <p:sp>
        <p:nvSpPr>
          <p:cNvPr id="3" name="TextBox 2"/>
          <p:cNvSpPr txBox="1"/>
          <p:nvPr/>
        </p:nvSpPr>
        <p:spPr>
          <a:xfrm>
            <a:off x="2197101" y="1796474"/>
            <a:ext cx="7404100" cy="2246769"/>
          </a:xfrm>
          <a:prstGeom prst="rect">
            <a:avLst/>
          </a:prstGeom>
          <a:noFill/>
        </p:spPr>
        <p:txBody>
          <a:bodyPr wrap="square" rtlCol="0">
            <a:spAutoFit/>
          </a:bodyPr>
          <a:lstStyle/>
          <a:p>
            <a:r>
              <a:rPr lang="en-CA" sz="2000" dirty="0">
                <a:solidFill>
                  <a:schemeClr val="accent6">
                    <a:lumMod val="75000"/>
                  </a:schemeClr>
                </a:solidFill>
              </a:rPr>
              <a:t>The newly certified union represents the workers in a “Union Local” </a:t>
            </a:r>
          </a:p>
          <a:p>
            <a:endParaRPr lang="en-CA" sz="2000" dirty="0">
              <a:solidFill>
                <a:schemeClr val="accent6">
                  <a:lumMod val="75000"/>
                </a:schemeClr>
              </a:solidFill>
            </a:endParaRPr>
          </a:p>
          <a:p>
            <a:r>
              <a:rPr lang="en-CA" sz="2000" dirty="0">
                <a:solidFill>
                  <a:schemeClr val="accent6">
                    <a:lumMod val="75000"/>
                  </a:schemeClr>
                </a:solidFill>
              </a:rPr>
              <a:t>The Local holds an Election amongst its members</a:t>
            </a:r>
          </a:p>
          <a:p>
            <a:endParaRPr lang="en-CA" sz="2000" dirty="0">
              <a:solidFill>
                <a:schemeClr val="accent6">
                  <a:lumMod val="75000"/>
                </a:schemeClr>
              </a:solidFill>
            </a:endParaRPr>
          </a:p>
          <a:p>
            <a:r>
              <a:rPr lang="en-CA" sz="2000" dirty="0">
                <a:solidFill>
                  <a:schemeClr val="accent6">
                    <a:lumMod val="75000"/>
                  </a:schemeClr>
                </a:solidFill>
              </a:rPr>
              <a:t>The elected executive represents the Local’s interests and conducts Bargaining on the member’s behalf.</a:t>
            </a:r>
            <a:endParaRPr lang="en-CA" sz="2000" dirty="0">
              <a:solidFill>
                <a:schemeClr val="accent6">
                  <a:lumMod val="75000"/>
                </a:schemeClr>
              </a:solidFill>
            </a:endParaRPr>
          </a:p>
        </p:txBody>
      </p:sp>
    </p:spTree>
    <p:extLst>
      <p:ext uri="{BB962C8B-B14F-4D97-AF65-F5344CB8AC3E}">
        <p14:creationId xmlns:p14="http://schemas.microsoft.com/office/powerpoint/2010/main" val="3493973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66911"/>
            <a:ext cx="8911687" cy="1280890"/>
          </a:xfrm>
        </p:spPr>
        <p:txBody>
          <a:bodyPr>
            <a:normAutofit/>
          </a:bodyPr>
          <a:lstStyle/>
          <a:p>
            <a:r>
              <a:rPr lang="en-CA" dirty="0" smtClean="0"/>
              <a:t>Stage 6 – Bargaining / Labour Action / Agreement</a:t>
            </a:r>
            <a:endParaRPr lang="en-CA" dirty="0"/>
          </a:p>
        </p:txBody>
      </p:sp>
      <p:sp>
        <p:nvSpPr>
          <p:cNvPr id="3" name="Rectangle 2"/>
          <p:cNvSpPr/>
          <p:nvPr/>
        </p:nvSpPr>
        <p:spPr>
          <a:xfrm>
            <a:off x="1752599" y="1447801"/>
            <a:ext cx="8911687" cy="4247317"/>
          </a:xfrm>
          <a:prstGeom prst="rect">
            <a:avLst/>
          </a:prstGeom>
        </p:spPr>
        <p:txBody>
          <a:bodyPr wrap="square">
            <a:spAutoFit/>
          </a:bodyPr>
          <a:lstStyle/>
          <a:p>
            <a:r>
              <a:rPr lang="en-CA" dirty="0">
                <a:solidFill>
                  <a:schemeClr val="accent6">
                    <a:lumMod val="75000"/>
                  </a:schemeClr>
                </a:solidFill>
              </a:rPr>
              <a:t>After </a:t>
            </a:r>
            <a:r>
              <a:rPr lang="en-CA" dirty="0">
                <a:solidFill>
                  <a:schemeClr val="accent6">
                    <a:lumMod val="75000"/>
                  </a:schemeClr>
                </a:solidFill>
              </a:rPr>
              <a:t>a union has been certified, employers have to meet with them and engage in what is called “good faith bargaining</a:t>
            </a:r>
            <a:r>
              <a:rPr lang="en-CA" dirty="0">
                <a:solidFill>
                  <a:schemeClr val="accent6">
                    <a:lumMod val="75000"/>
                  </a:schemeClr>
                </a:solidFill>
              </a:rPr>
              <a:t>”</a:t>
            </a:r>
          </a:p>
          <a:p>
            <a:endParaRPr lang="en-CA" dirty="0">
              <a:solidFill>
                <a:schemeClr val="accent6">
                  <a:lumMod val="75000"/>
                </a:schemeClr>
              </a:solidFill>
            </a:endParaRPr>
          </a:p>
          <a:p>
            <a:r>
              <a:rPr lang="en-CA" dirty="0">
                <a:solidFill>
                  <a:schemeClr val="accent6">
                    <a:lumMod val="75000"/>
                  </a:schemeClr>
                </a:solidFill>
              </a:rPr>
              <a:t>This </a:t>
            </a:r>
            <a:r>
              <a:rPr lang="en-CA" dirty="0">
                <a:solidFill>
                  <a:schemeClr val="accent6">
                    <a:lumMod val="75000"/>
                  </a:schemeClr>
                </a:solidFill>
              </a:rPr>
              <a:t>bargaining ideally culminates in a contract – an agreement between the union and the employers. The contract is then voted on by union members.</a:t>
            </a:r>
          </a:p>
          <a:p>
            <a:r>
              <a:rPr lang="en-CA" dirty="0">
                <a:solidFill>
                  <a:schemeClr val="accent6">
                    <a:lumMod val="75000"/>
                  </a:schemeClr>
                </a:solidFill>
              </a:rPr>
              <a:t> If no contract is bargained, then the union can go on strike to put pressure on the employer.</a:t>
            </a:r>
          </a:p>
          <a:p>
            <a:endParaRPr lang="en-CA" dirty="0">
              <a:solidFill>
                <a:schemeClr val="accent6">
                  <a:lumMod val="75000"/>
                </a:schemeClr>
              </a:solidFill>
            </a:endParaRPr>
          </a:p>
          <a:p>
            <a:r>
              <a:rPr lang="en-CA" dirty="0">
                <a:solidFill>
                  <a:schemeClr val="accent6">
                    <a:lumMod val="75000"/>
                  </a:schemeClr>
                </a:solidFill>
              </a:rPr>
              <a:t>During </a:t>
            </a:r>
            <a:r>
              <a:rPr lang="en-CA" dirty="0">
                <a:solidFill>
                  <a:schemeClr val="accent6">
                    <a:lumMod val="75000"/>
                  </a:schemeClr>
                </a:solidFill>
              </a:rPr>
              <a:t>the strike an employer can hire replacements – which unions called “scabs” to work instead of the striking workers. </a:t>
            </a:r>
          </a:p>
          <a:p>
            <a:endParaRPr lang="en-CA" dirty="0">
              <a:solidFill>
                <a:schemeClr val="accent6">
                  <a:lumMod val="75000"/>
                </a:schemeClr>
              </a:solidFill>
            </a:endParaRPr>
          </a:p>
          <a:p>
            <a:r>
              <a:rPr lang="en-CA" dirty="0">
                <a:solidFill>
                  <a:schemeClr val="accent6">
                    <a:lumMod val="75000"/>
                  </a:schemeClr>
                </a:solidFill>
              </a:rPr>
              <a:t>Employers </a:t>
            </a:r>
            <a:r>
              <a:rPr lang="en-CA" dirty="0">
                <a:solidFill>
                  <a:schemeClr val="accent6">
                    <a:lumMod val="75000"/>
                  </a:schemeClr>
                </a:solidFill>
              </a:rPr>
              <a:t>are not allowed to fire workers while on strike, but they also are not prevented from replacing them with permanent replacements. One of the conditions of settlement of successful strikes is nearly always getting rid of the replacement workers.</a:t>
            </a:r>
          </a:p>
        </p:txBody>
      </p:sp>
    </p:spTree>
    <p:extLst>
      <p:ext uri="{BB962C8B-B14F-4D97-AF65-F5344CB8AC3E}">
        <p14:creationId xmlns:p14="http://schemas.microsoft.com/office/powerpoint/2010/main" val="1633228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descr="Titlebar02"/>
          <p:cNvSpPr>
            <a:spLocks noGrp="1" noChangeArrowheads="1"/>
          </p:cNvSpPr>
          <p:nvPr>
            <p:ph type="title"/>
          </p:nvPr>
        </p:nvSpPr>
        <p:spPr>
          <a:xfrm>
            <a:off x="1851025" y="714375"/>
            <a:ext cx="8401050" cy="477838"/>
          </a:xfrm>
          <a:ln/>
        </p:spPr>
        <p:txBody>
          <a:bodyPr/>
          <a:lstStyle/>
          <a:p>
            <a:pPr algn="l"/>
            <a:r>
              <a:rPr lang="en-US" altLang="en-US" sz="2400" b="1" dirty="0"/>
              <a:t>Legal Do’s and Don’ts for Managers During Unionization</a:t>
            </a:r>
          </a:p>
        </p:txBody>
      </p:sp>
      <p:sp>
        <p:nvSpPr>
          <p:cNvPr id="131075" name="Rectangle 3"/>
          <p:cNvSpPr>
            <a:spLocks noGrp="1" noChangeArrowheads="1"/>
          </p:cNvSpPr>
          <p:nvPr>
            <p:ph sz="half" idx="1"/>
          </p:nvPr>
        </p:nvSpPr>
        <p:spPr>
          <a:xfrm>
            <a:off x="2055812" y="2131544"/>
            <a:ext cx="4313864" cy="3777622"/>
          </a:xfrm>
          <a:ln w="57150" cmpd="thickThin">
            <a:solidFill>
              <a:srgbClr val="008000"/>
            </a:solidFill>
            <a:miter lim="800000"/>
            <a:headEnd/>
            <a:tailEnd/>
          </a:ln>
        </p:spPr>
        <p:txBody>
          <a:bodyPr>
            <a:normAutofit fontScale="92500" lnSpcReduction="20000"/>
          </a:bodyPr>
          <a:lstStyle/>
          <a:p>
            <a:pPr algn="ctr">
              <a:lnSpc>
                <a:spcPct val="90000"/>
              </a:lnSpc>
              <a:buFontTx/>
              <a:buNone/>
            </a:pPr>
            <a:r>
              <a:rPr lang="en-US" altLang="en-US" sz="2400" b="1" dirty="0"/>
              <a:t>Employer Do’s</a:t>
            </a:r>
          </a:p>
          <a:p>
            <a:pPr>
              <a:lnSpc>
                <a:spcPct val="90000"/>
              </a:lnSpc>
            </a:pPr>
            <a:r>
              <a:rPr lang="en-US" altLang="en-US" sz="2000" dirty="0"/>
              <a:t>Discharge, suspend, transfer, layoff or otherwise discipline an employee for proper cause</a:t>
            </a:r>
          </a:p>
          <a:p>
            <a:pPr>
              <a:lnSpc>
                <a:spcPct val="90000"/>
              </a:lnSpc>
            </a:pPr>
            <a:r>
              <a:rPr lang="en-US" altLang="en-US" sz="2000" dirty="0"/>
              <a:t>Make a change in the operation that is reasonably necessary for the proper conduct of business</a:t>
            </a:r>
          </a:p>
          <a:p>
            <a:pPr>
              <a:lnSpc>
                <a:spcPct val="90000"/>
              </a:lnSpc>
            </a:pPr>
            <a:r>
              <a:rPr lang="en-US" altLang="en-US" sz="2000" dirty="0"/>
              <a:t>Express management views on any matter providing it does not use intimidation or coercion</a:t>
            </a:r>
          </a:p>
          <a:p>
            <a:pPr>
              <a:lnSpc>
                <a:spcPct val="90000"/>
              </a:lnSpc>
            </a:pPr>
            <a:endParaRPr lang="en-US" altLang="en-US" sz="2400" dirty="0"/>
          </a:p>
          <a:p>
            <a:pPr algn="ctr">
              <a:lnSpc>
                <a:spcPct val="90000"/>
              </a:lnSpc>
              <a:buFontTx/>
              <a:buNone/>
            </a:pPr>
            <a:endParaRPr lang="en-US" altLang="en-US" sz="2400" dirty="0"/>
          </a:p>
        </p:txBody>
      </p:sp>
      <p:sp>
        <p:nvSpPr>
          <p:cNvPr id="131076" name="Rectangle 4"/>
          <p:cNvSpPr>
            <a:spLocks noGrp="1" noChangeArrowheads="1"/>
          </p:cNvSpPr>
          <p:nvPr>
            <p:ph sz="half" idx="2"/>
          </p:nvPr>
        </p:nvSpPr>
        <p:spPr>
          <a:ln w="57150" cmpd="thinThick">
            <a:solidFill>
              <a:srgbClr val="FF0000"/>
            </a:solidFill>
            <a:miter lim="800000"/>
            <a:headEnd/>
            <a:tailEnd/>
          </a:ln>
        </p:spPr>
        <p:txBody>
          <a:bodyPr>
            <a:normAutofit fontScale="92500" lnSpcReduction="20000"/>
          </a:bodyPr>
          <a:lstStyle/>
          <a:p>
            <a:pPr algn="ctr">
              <a:lnSpc>
                <a:spcPct val="90000"/>
              </a:lnSpc>
              <a:buFontTx/>
              <a:buNone/>
            </a:pPr>
            <a:r>
              <a:rPr lang="en-US" altLang="en-US" sz="2400" b="1" dirty="0"/>
              <a:t>Employer Don’ts </a:t>
            </a:r>
          </a:p>
          <a:p>
            <a:pPr>
              <a:lnSpc>
                <a:spcPct val="90000"/>
              </a:lnSpc>
            </a:pPr>
            <a:r>
              <a:rPr lang="en-US" altLang="en-US" sz="2000" dirty="0"/>
              <a:t>Engage in threats, coercion or intimidation</a:t>
            </a:r>
          </a:p>
          <a:p>
            <a:pPr>
              <a:lnSpc>
                <a:spcPct val="90000"/>
              </a:lnSpc>
            </a:pPr>
            <a:r>
              <a:rPr lang="en-US" altLang="en-US" sz="2000" dirty="0"/>
              <a:t>Interrogate employee about their voting intentions</a:t>
            </a:r>
          </a:p>
          <a:p>
            <a:pPr>
              <a:lnSpc>
                <a:spcPct val="90000"/>
              </a:lnSpc>
            </a:pPr>
            <a:r>
              <a:rPr lang="en-US" altLang="en-US" sz="2000" dirty="0"/>
              <a:t>Hire spies or infiltrators to acquire information or influence union activities</a:t>
            </a:r>
          </a:p>
          <a:p>
            <a:pPr>
              <a:lnSpc>
                <a:spcPct val="90000"/>
              </a:lnSpc>
            </a:pPr>
            <a:r>
              <a:rPr lang="en-US" altLang="en-US" sz="2000" dirty="0"/>
              <a:t>Promise or alter the terms of employment in response to a union drive</a:t>
            </a:r>
          </a:p>
          <a:p>
            <a:pPr>
              <a:lnSpc>
                <a:spcPct val="90000"/>
              </a:lnSpc>
            </a:pPr>
            <a:r>
              <a:rPr lang="en-US" altLang="en-US" sz="2000" dirty="0"/>
              <a:t>Shut down any establishment to avoid or eliminate a union</a:t>
            </a:r>
          </a:p>
          <a:p>
            <a:pPr>
              <a:lnSpc>
                <a:spcPct val="90000"/>
              </a:lnSpc>
            </a:pPr>
            <a:r>
              <a:rPr lang="en-US" altLang="en-US" sz="2000" dirty="0"/>
              <a:t>And many other activities…</a:t>
            </a:r>
            <a:endParaRPr lang="en-US" altLang="en-US" sz="2400" dirty="0"/>
          </a:p>
        </p:txBody>
      </p:sp>
    </p:spTree>
    <p:extLst>
      <p:ext uri="{BB962C8B-B14F-4D97-AF65-F5344CB8AC3E}">
        <p14:creationId xmlns:p14="http://schemas.microsoft.com/office/powerpoint/2010/main" val="3769530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descr="Titlebar02"/>
          <p:cNvSpPr>
            <a:spLocks noGrp="1" noChangeArrowheads="1"/>
          </p:cNvSpPr>
          <p:nvPr>
            <p:ph type="title"/>
          </p:nvPr>
        </p:nvSpPr>
        <p:spPr>
          <a:ln/>
        </p:spPr>
        <p:txBody>
          <a:bodyPr/>
          <a:lstStyle/>
          <a:p>
            <a:r>
              <a:rPr lang="en-US" altLang="en-US"/>
              <a:t>Unfair Labour Practices: Union</a:t>
            </a:r>
          </a:p>
        </p:txBody>
      </p:sp>
      <p:sp>
        <p:nvSpPr>
          <p:cNvPr id="37891" name="Rectangle 3"/>
          <p:cNvSpPr>
            <a:spLocks noGrp="1" noChangeArrowheads="1"/>
          </p:cNvSpPr>
          <p:nvPr>
            <p:ph idx="1"/>
          </p:nvPr>
        </p:nvSpPr>
        <p:spPr>
          <a:xfrm>
            <a:off x="2592925" y="1587500"/>
            <a:ext cx="8915400" cy="3777622"/>
          </a:xfrm>
        </p:spPr>
        <p:txBody>
          <a:bodyPr>
            <a:normAutofit fontScale="92500" lnSpcReduction="10000"/>
          </a:bodyPr>
          <a:lstStyle/>
          <a:p>
            <a:pPr marL="222250" indent="-222250">
              <a:lnSpc>
                <a:spcPct val="130000"/>
              </a:lnSpc>
              <a:spcBef>
                <a:spcPct val="30000"/>
              </a:spcBef>
            </a:pPr>
            <a:r>
              <a:rPr lang="en-US" altLang="en-US" sz="2400" dirty="0"/>
              <a:t>Bargaining collectively or signing a collective agreement where another union is known to be the bargaining agent.</a:t>
            </a:r>
          </a:p>
          <a:p>
            <a:pPr marL="222250" indent="-222250">
              <a:lnSpc>
                <a:spcPct val="130000"/>
              </a:lnSpc>
              <a:spcBef>
                <a:spcPct val="30000"/>
              </a:spcBef>
            </a:pPr>
            <a:r>
              <a:rPr lang="en-US" altLang="en-US" sz="2400" dirty="0"/>
              <a:t>Interfering with or participating in the formation of an employers’ organization.</a:t>
            </a:r>
          </a:p>
          <a:p>
            <a:pPr marL="222250" indent="-222250">
              <a:lnSpc>
                <a:spcPct val="130000"/>
              </a:lnSpc>
              <a:spcBef>
                <a:spcPct val="30000"/>
              </a:spcBef>
            </a:pPr>
            <a:r>
              <a:rPr lang="en-US" altLang="en-US" sz="2400" dirty="0"/>
              <a:t>Attempting to organize on the employer’s premises during working hours without the consent of the employer.</a:t>
            </a:r>
          </a:p>
          <a:p>
            <a:pPr marL="222250" indent="-222250">
              <a:lnSpc>
                <a:spcPct val="130000"/>
              </a:lnSpc>
              <a:spcBef>
                <a:spcPct val="30000"/>
              </a:spcBef>
            </a:pPr>
            <a:r>
              <a:rPr lang="en-US" altLang="en-US" sz="2400" dirty="0"/>
              <a:t>Using coercion, intimidation, threats, promises, or  undue influence to encourage trade union membership.</a:t>
            </a:r>
          </a:p>
        </p:txBody>
      </p:sp>
    </p:spTree>
    <p:extLst>
      <p:ext uri="{BB962C8B-B14F-4D97-AF65-F5344CB8AC3E}">
        <p14:creationId xmlns:p14="http://schemas.microsoft.com/office/powerpoint/2010/main" val="377179959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6025" y="535210"/>
            <a:ext cx="8911687" cy="1280890"/>
          </a:xfrm>
        </p:spPr>
        <p:txBody>
          <a:bodyPr>
            <a:normAutofit fontScale="90000"/>
          </a:bodyPr>
          <a:lstStyle/>
          <a:p>
            <a:r>
              <a:rPr lang="en-US" b="1" dirty="0" smtClean="0"/>
              <a:t>Starting a union/Removing a union and Replacing a union: Open </a:t>
            </a:r>
            <a:r>
              <a:rPr lang="en-US" b="1" dirty="0"/>
              <a:t>Periods</a:t>
            </a:r>
            <a:br>
              <a:rPr lang="en-US" b="1" dirty="0"/>
            </a:br>
            <a:endParaRPr lang="en-US" dirty="0"/>
          </a:p>
        </p:txBody>
      </p:sp>
      <p:sp>
        <p:nvSpPr>
          <p:cNvPr id="3" name="Content Placeholder 2"/>
          <p:cNvSpPr>
            <a:spLocks noGrp="1"/>
          </p:cNvSpPr>
          <p:nvPr>
            <p:ph idx="1"/>
          </p:nvPr>
        </p:nvSpPr>
        <p:spPr>
          <a:xfrm>
            <a:off x="1992312" y="2019300"/>
            <a:ext cx="8915400" cy="3777622"/>
          </a:xfrm>
        </p:spPr>
        <p:txBody>
          <a:bodyPr>
            <a:normAutofit fontScale="85000" lnSpcReduction="20000"/>
          </a:bodyPr>
          <a:lstStyle/>
          <a:p>
            <a:r>
              <a:rPr lang="en-US" sz="2400" dirty="0" smtClean="0"/>
              <a:t>A Union can be formed at any time.  Workers can also decide to close a union (decertify a union) or replace a union with another. This can only be done at certain times in the Collective Agreement.</a:t>
            </a:r>
          </a:p>
          <a:p>
            <a:r>
              <a:rPr lang="en-US" sz="2400" dirty="0" smtClean="0"/>
              <a:t>No </a:t>
            </a:r>
            <a:r>
              <a:rPr lang="en-US" sz="2400" dirty="0"/>
              <a:t>union: No collective agreement: any time </a:t>
            </a:r>
          </a:p>
          <a:p>
            <a:r>
              <a:rPr lang="en-US" sz="2400" dirty="0"/>
              <a:t>Union: No collective agreement: one year after certification</a:t>
            </a:r>
          </a:p>
          <a:p>
            <a:r>
              <a:rPr lang="en-US" sz="2400" dirty="0"/>
              <a:t>Union:1 to 3- year collective agreement last three months of agreement</a:t>
            </a:r>
          </a:p>
          <a:p>
            <a:r>
              <a:rPr lang="en-US" sz="2400" dirty="0"/>
              <a:t>Union: Collective agreement longer than 3 years: last three months of the third year and the last three months of every year after that</a:t>
            </a:r>
          </a:p>
          <a:p>
            <a:r>
              <a:rPr lang="en-US" sz="2400" dirty="0"/>
              <a:t>Union: Collective agreement continues in operation last three months of the agreement and the last three months of any additional year </a:t>
            </a:r>
          </a:p>
          <a:p>
            <a:endParaRPr lang="en-US" dirty="0"/>
          </a:p>
        </p:txBody>
      </p:sp>
    </p:spTree>
    <p:extLst>
      <p:ext uri="{BB962C8B-B14F-4D97-AF65-F5344CB8AC3E}">
        <p14:creationId xmlns:p14="http://schemas.microsoft.com/office/powerpoint/2010/main" val="3791405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98700" y="2841626"/>
            <a:ext cx="6400800" cy="1752600"/>
          </a:xfrm>
        </p:spPr>
        <p:txBody>
          <a:bodyPr/>
          <a:lstStyle/>
          <a:p>
            <a:r>
              <a:rPr lang="en-CA" dirty="0" smtClean="0"/>
              <a:t>Unionization Key Terminology </a:t>
            </a:r>
          </a:p>
          <a:p>
            <a:r>
              <a:rPr lang="en-CA" dirty="0" smtClean="0"/>
              <a:t>with </a:t>
            </a:r>
          </a:p>
          <a:p>
            <a:r>
              <a:rPr lang="en-CA" dirty="0" smtClean="0"/>
              <a:t>Paul Tilley</a:t>
            </a:r>
            <a:endParaRPr lang="en-CA" dirty="0" smtClean="0"/>
          </a:p>
        </p:txBody>
      </p:sp>
    </p:spTree>
    <p:extLst>
      <p:ext uri="{BB962C8B-B14F-4D97-AF65-F5344CB8AC3E}">
        <p14:creationId xmlns:p14="http://schemas.microsoft.com/office/powerpoint/2010/main" val="3831588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4" descr="Titlebar02"/>
          <p:cNvSpPr>
            <a:spLocks noGrp="1" noChangeArrowheads="1"/>
          </p:cNvSpPr>
          <p:nvPr>
            <p:ph type="title"/>
          </p:nvPr>
        </p:nvSpPr>
        <p:spPr>
          <a:xfrm>
            <a:off x="2205932" y="446310"/>
            <a:ext cx="8911687" cy="1280890"/>
          </a:xfrm>
          <a:ln/>
        </p:spPr>
        <p:txBody>
          <a:bodyPr/>
          <a:lstStyle/>
          <a:p>
            <a:r>
              <a:rPr lang="en-US" altLang="en-US" dirty="0"/>
              <a:t>Unionization: Key Terms</a:t>
            </a:r>
          </a:p>
        </p:txBody>
      </p:sp>
      <p:sp>
        <p:nvSpPr>
          <p:cNvPr id="133125" name="Rectangle 5"/>
          <p:cNvSpPr>
            <a:spLocks noGrp="1" noChangeArrowheads="1"/>
          </p:cNvSpPr>
          <p:nvPr>
            <p:ph sz="half" idx="1"/>
          </p:nvPr>
        </p:nvSpPr>
        <p:spPr>
          <a:xfrm>
            <a:off x="2347912" y="1333500"/>
            <a:ext cx="4313864" cy="4171322"/>
          </a:xfrm>
          <a:ln>
            <a:solidFill>
              <a:srgbClr val="008000"/>
            </a:solidFill>
            <a:miter lim="800000"/>
            <a:headEnd/>
            <a:tailEnd/>
          </a:ln>
        </p:spPr>
        <p:txBody>
          <a:bodyPr>
            <a:normAutofit fontScale="92500" lnSpcReduction="10000"/>
          </a:bodyPr>
          <a:lstStyle/>
          <a:p>
            <a:pPr>
              <a:lnSpc>
                <a:spcPct val="80000"/>
              </a:lnSpc>
            </a:pPr>
            <a:r>
              <a:rPr lang="en-US" altLang="en-US" sz="2400" dirty="0"/>
              <a:t>Salting</a:t>
            </a:r>
          </a:p>
          <a:p>
            <a:pPr lvl="1">
              <a:lnSpc>
                <a:spcPct val="80000"/>
              </a:lnSpc>
            </a:pPr>
            <a:r>
              <a:rPr lang="en-US" altLang="en-US" sz="2000" dirty="0"/>
              <a:t>The practice in which unions hire and pay people to apply for jobs at certain companies.</a:t>
            </a:r>
          </a:p>
          <a:p>
            <a:pPr>
              <a:lnSpc>
                <a:spcPct val="80000"/>
              </a:lnSpc>
            </a:pPr>
            <a:r>
              <a:rPr lang="en-US" altLang="en-US" sz="2400" dirty="0"/>
              <a:t>Union Authorization Card</a:t>
            </a:r>
          </a:p>
          <a:p>
            <a:pPr lvl="1">
              <a:lnSpc>
                <a:spcPct val="80000"/>
              </a:lnSpc>
            </a:pPr>
            <a:r>
              <a:rPr lang="en-US" altLang="en-US" sz="2000" dirty="0"/>
              <a:t>A card signed by an employee to designate a union as his or her collective bargaining agent.</a:t>
            </a:r>
          </a:p>
          <a:p>
            <a:pPr>
              <a:lnSpc>
                <a:spcPct val="80000"/>
              </a:lnSpc>
            </a:pPr>
            <a:r>
              <a:rPr lang="en-US" altLang="en-US" sz="2400" dirty="0"/>
              <a:t>Bargaining Unit</a:t>
            </a:r>
          </a:p>
          <a:p>
            <a:pPr lvl="1">
              <a:lnSpc>
                <a:spcPct val="80000"/>
              </a:lnSpc>
            </a:pPr>
            <a:r>
              <a:rPr lang="en-US" altLang="en-US" sz="2000" dirty="0"/>
              <a:t>Employees eligible to select a single union to represent and bargain collectively for them.</a:t>
            </a:r>
          </a:p>
          <a:p>
            <a:pPr>
              <a:lnSpc>
                <a:spcPct val="80000"/>
              </a:lnSpc>
            </a:pPr>
            <a:endParaRPr lang="en-US" altLang="en-US" sz="2000" dirty="0"/>
          </a:p>
        </p:txBody>
      </p:sp>
      <p:sp>
        <p:nvSpPr>
          <p:cNvPr id="133126" name="Rectangle 6"/>
          <p:cNvSpPr>
            <a:spLocks noGrp="1" noChangeArrowheads="1"/>
          </p:cNvSpPr>
          <p:nvPr>
            <p:ph sz="half" idx="2"/>
          </p:nvPr>
        </p:nvSpPr>
        <p:spPr>
          <a:xfrm>
            <a:off x="7048767" y="1333500"/>
            <a:ext cx="4313864" cy="4171322"/>
          </a:xfrm>
          <a:ln>
            <a:solidFill>
              <a:srgbClr val="008000"/>
            </a:solidFill>
            <a:miter lim="800000"/>
            <a:headEnd/>
            <a:tailEnd/>
          </a:ln>
        </p:spPr>
        <p:txBody>
          <a:bodyPr>
            <a:normAutofit fontScale="92500" lnSpcReduction="10000"/>
          </a:bodyPr>
          <a:lstStyle/>
          <a:p>
            <a:pPr>
              <a:lnSpc>
                <a:spcPct val="80000"/>
              </a:lnSpc>
            </a:pPr>
            <a:r>
              <a:rPr lang="en-US" altLang="en-US" sz="2400" dirty="0"/>
              <a:t>Union Certification</a:t>
            </a:r>
          </a:p>
          <a:p>
            <a:pPr lvl="1">
              <a:lnSpc>
                <a:spcPct val="80000"/>
              </a:lnSpc>
            </a:pPr>
            <a:r>
              <a:rPr lang="en-US" altLang="en-US" sz="1800" dirty="0"/>
              <a:t>Occurs when a union becomes the legal representatives for designated employees as granted by the </a:t>
            </a:r>
            <a:r>
              <a:rPr lang="en-US" altLang="en-US" sz="1800" dirty="0" err="1"/>
              <a:t>labour</a:t>
            </a:r>
            <a:r>
              <a:rPr lang="en-US" altLang="en-US" sz="1800" dirty="0"/>
              <a:t> relations board.</a:t>
            </a:r>
            <a:r>
              <a:rPr lang="en-US" altLang="en-US" sz="2000" dirty="0"/>
              <a:t> </a:t>
            </a:r>
          </a:p>
          <a:p>
            <a:pPr>
              <a:lnSpc>
                <a:spcPct val="80000"/>
              </a:lnSpc>
            </a:pPr>
            <a:r>
              <a:rPr lang="en-US" altLang="en-US" sz="2400" dirty="0"/>
              <a:t>Decertification</a:t>
            </a:r>
          </a:p>
          <a:p>
            <a:pPr lvl="1">
              <a:lnSpc>
                <a:spcPct val="80000"/>
              </a:lnSpc>
            </a:pPr>
            <a:r>
              <a:rPr lang="en-US" altLang="en-US" sz="1800" dirty="0"/>
              <a:t>The process whereby a union is removed as the representative of a group of employees.</a:t>
            </a:r>
          </a:p>
          <a:p>
            <a:pPr>
              <a:lnSpc>
                <a:spcPct val="80000"/>
              </a:lnSpc>
            </a:pPr>
            <a:r>
              <a:rPr lang="en-US" altLang="en-US" sz="2400" dirty="0"/>
              <a:t>First Contract Arbitration</a:t>
            </a:r>
          </a:p>
          <a:p>
            <a:pPr lvl="1">
              <a:lnSpc>
                <a:spcPct val="80000"/>
              </a:lnSpc>
            </a:pPr>
            <a:r>
              <a:rPr lang="en-US" altLang="en-US" sz="1800" dirty="0"/>
              <a:t>Once a newly formed union has been certified, the employer and the union must negotiate a first contract within a specified period of time.</a:t>
            </a:r>
            <a:r>
              <a:rPr lang="en-US" altLang="en-US" sz="2000" dirty="0"/>
              <a:t>  </a:t>
            </a:r>
          </a:p>
          <a:p>
            <a:pPr>
              <a:lnSpc>
                <a:spcPct val="80000"/>
              </a:lnSpc>
            </a:pPr>
            <a:endParaRPr lang="en-US" altLang="en-US" sz="2000" dirty="0"/>
          </a:p>
        </p:txBody>
      </p:sp>
    </p:spTree>
    <p:extLst>
      <p:ext uri="{BB962C8B-B14F-4D97-AF65-F5344CB8AC3E}">
        <p14:creationId xmlns:p14="http://schemas.microsoft.com/office/powerpoint/2010/main" val="924702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5" name="Rectangle 9"/>
          <p:cNvSpPr>
            <a:spLocks noGrp="1" noChangeArrowheads="1"/>
          </p:cNvSpPr>
          <p:nvPr>
            <p:ph type="title"/>
          </p:nvPr>
        </p:nvSpPr>
        <p:spPr>
          <a:ln/>
        </p:spPr>
        <p:txBody>
          <a:bodyPr/>
          <a:lstStyle/>
          <a:p>
            <a:r>
              <a:rPr lang="en-CA" altLang="en-US"/>
              <a:t>Collective Bargaining</a:t>
            </a:r>
          </a:p>
        </p:txBody>
      </p:sp>
      <p:sp>
        <p:nvSpPr>
          <p:cNvPr id="152586" name="Rectangle 10"/>
          <p:cNvSpPr>
            <a:spLocks noGrp="1" noChangeArrowheads="1"/>
          </p:cNvSpPr>
          <p:nvPr>
            <p:ph idx="1"/>
          </p:nvPr>
        </p:nvSpPr>
        <p:spPr>
          <a:xfrm>
            <a:off x="2591068" y="1498600"/>
            <a:ext cx="8915400" cy="3777622"/>
          </a:xfrm>
          <a:ln/>
        </p:spPr>
        <p:txBody>
          <a:bodyPr/>
          <a:lstStyle/>
          <a:p>
            <a:pPr>
              <a:lnSpc>
                <a:spcPct val="130000"/>
              </a:lnSpc>
            </a:pPr>
            <a:r>
              <a:rPr lang="en-CA" altLang="en-US" sz="2400" dirty="0"/>
              <a:t>A process through which </a:t>
            </a:r>
            <a:r>
              <a:rPr lang="en-CA" altLang="en-US" sz="2400" dirty="0">
                <a:solidFill>
                  <a:srgbClr val="EC945E"/>
                </a:solidFill>
              </a:rPr>
              <a:t>union leaders and management</a:t>
            </a:r>
            <a:r>
              <a:rPr lang="en-CA" altLang="en-US" sz="2400" dirty="0"/>
              <a:t> personnel </a:t>
            </a:r>
            <a:r>
              <a:rPr lang="en-CA" altLang="en-US" sz="2400" dirty="0">
                <a:solidFill>
                  <a:srgbClr val="EC945E"/>
                </a:solidFill>
              </a:rPr>
              <a:t>negotiate</a:t>
            </a:r>
            <a:r>
              <a:rPr lang="en-CA" altLang="en-US" sz="2400" dirty="0"/>
              <a:t> common terms and conditions of employment </a:t>
            </a:r>
          </a:p>
          <a:p>
            <a:pPr>
              <a:lnSpc>
                <a:spcPct val="130000"/>
              </a:lnSpc>
            </a:pPr>
            <a:r>
              <a:rPr lang="en-CA" altLang="en-US" sz="2400" dirty="0"/>
              <a:t>Union power is achieved through group action enabled by the collective bargaining process</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D2A69013-6BED-426A-9C98-E01AE5618107}" type="slidenum">
              <a:rPr lang="en-US" altLang="en-US"/>
              <a:pPr/>
              <a:t>17</a:t>
            </a:fld>
            <a:endParaRPr lang="en-US" altLang="en-US"/>
          </a:p>
        </p:txBody>
      </p:sp>
      <p:sp>
        <p:nvSpPr>
          <p:cNvPr id="152578"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2579"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2580"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52581"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85144391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CA" altLang="en-US" smtClean="0"/>
              <a:t>Collective Bargaining</a:t>
            </a:r>
          </a:p>
        </p:txBody>
      </p:sp>
      <p:sp>
        <p:nvSpPr>
          <p:cNvPr id="13315" name="Content Placeholder 2"/>
          <p:cNvSpPr>
            <a:spLocks noGrp="1"/>
          </p:cNvSpPr>
          <p:nvPr>
            <p:ph idx="1"/>
          </p:nvPr>
        </p:nvSpPr>
        <p:spPr/>
        <p:txBody>
          <a:bodyPr/>
          <a:lstStyle/>
          <a:p>
            <a:pPr eaLnBrk="1" hangingPunct="1"/>
            <a:r>
              <a:rPr lang="en-US" altLang="en-US" smtClean="0"/>
              <a:t>union and management try to reach an agreement on such issues as pay, pensions, workload and holidays</a:t>
            </a:r>
          </a:p>
          <a:p>
            <a:pPr eaLnBrk="1" hangingPunct="1"/>
            <a:r>
              <a:rPr lang="en-US" altLang="en-US" smtClean="0"/>
              <a:t>once an agreement is reached a contract called a </a:t>
            </a:r>
            <a:r>
              <a:rPr lang="en-US" altLang="en-US" i="1" smtClean="0"/>
              <a:t>collective agreemen</a:t>
            </a:r>
            <a:r>
              <a:rPr lang="en-US" altLang="en-US" smtClean="0"/>
              <a:t>t is signed by both sides that state the terms of the agreement and how long it is in effect</a:t>
            </a:r>
          </a:p>
          <a:p>
            <a:pPr eaLnBrk="1" hangingPunct="1"/>
            <a:endParaRPr lang="en-CA" altLang="en-US" smtClean="0"/>
          </a:p>
          <a:p>
            <a:pPr eaLnBrk="1" hangingPunct="1"/>
            <a:endParaRPr lang="en-CA" altLang="en-US" smtClean="0"/>
          </a:p>
        </p:txBody>
      </p:sp>
      <p:pic>
        <p:nvPicPr>
          <p:cNvPr id="13316" name="Picture 2" descr="C:\Documents and Settings\marc.nicholson\Local Settings\Temporary Internet Files\Content.IE5\274HRX1W\MM900283618[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020176" y="5327650"/>
            <a:ext cx="1190625"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42596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CA" altLang="en-US" smtClean="0"/>
              <a:t>Collective Bargaining</a:t>
            </a:r>
          </a:p>
        </p:txBody>
      </p:sp>
      <p:sp>
        <p:nvSpPr>
          <p:cNvPr id="14339" name="Content Placeholder 2"/>
          <p:cNvSpPr>
            <a:spLocks noGrp="1"/>
          </p:cNvSpPr>
          <p:nvPr>
            <p:ph idx="1"/>
          </p:nvPr>
        </p:nvSpPr>
        <p:spPr/>
        <p:txBody>
          <a:bodyPr/>
          <a:lstStyle/>
          <a:p>
            <a:pPr eaLnBrk="1" hangingPunct="1"/>
            <a:r>
              <a:rPr lang="en-US" altLang="en-US" smtClean="0"/>
              <a:t>if a dispute arises during the term of the collective agreement than an arbitrator (outside person) settles the dispute</a:t>
            </a:r>
            <a:endParaRPr lang="en-CA" altLang="en-US" smtClean="0"/>
          </a:p>
          <a:p>
            <a:pPr eaLnBrk="1" hangingPunct="1"/>
            <a:endParaRPr lang="en-CA" altLang="en-US" smtClean="0"/>
          </a:p>
        </p:txBody>
      </p:sp>
      <p:pic>
        <p:nvPicPr>
          <p:cNvPr id="14340" name="Picture 2" descr="C:\Documents and Settings\marc.nicholson\Local Settings\Temporary Internet Files\Content.IE5\9QLK56IA\MC90005620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1" y="3530861"/>
            <a:ext cx="1520825" cy="190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7734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Right to Join a Union</a:t>
            </a:r>
            <a:endParaRPr lang="en-CA" dirty="0"/>
          </a:p>
        </p:txBody>
      </p:sp>
      <p:sp>
        <p:nvSpPr>
          <p:cNvPr id="3" name="Rectangle 2"/>
          <p:cNvSpPr/>
          <p:nvPr/>
        </p:nvSpPr>
        <p:spPr>
          <a:xfrm>
            <a:off x="2971800" y="1752600"/>
            <a:ext cx="6248400" cy="3416320"/>
          </a:xfrm>
          <a:prstGeom prst="rect">
            <a:avLst/>
          </a:prstGeom>
        </p:spPr>
        <p:txBody>
          <a:bodyPr wrap="square">
            <a:spAutoFit/>
          </a:bodyPr>
          <a:lstStyle/>
          <a:p>
            <a:r>
              <a:rPr lang="en-CA" sz="3600" dirty="0">
                <a:solidFill>
                  <a:schemeClr val="accent6">
                    <a:lumMod val="75000"/>
                  </a:schemeClr>
                </a:solidFill>
              </a:rPr>
              <a:t>Regardless of where you live in Canada, you have the legal right to join a union and take an active role in helping to establish a union where you work</a:t>
            </a:r>
            <a:r>
              <a:rPr lang="en-CA" sz="3600" dirty="0">
                <a:solidFill>
                  <a:schemeClr val="bg1"/>
                </a:solidFill>
              </a:rPr>
              <a:t>.</a:t>
            </a:r>
          </a:p>
        </p:txBody>
      </p:sp>
    </p:spTree>
    <p:extLst>
      <p:ext uri="{BB962C8B-B14F-4D97-AF65-F5344CB8AC3E}">
        <p14:creationId xmlns:p14="http://schemas.microsoft.com/office/powerpoint/2010/main" val="3145344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CA" altLang="en-US" smtClean="0"/>
              <a:t>Conciliation / Mediation</a:t>
            </a:r>
          </a:p>
        </p:txBody>
      </p:sp>
      <p:sp>
        <p:nvSpPr>
          <p:cNvPr id="15363" name="Content Placeholder 2"/>
          <p:cNvSpPr>
            <a:spLocks noGrp="1"/>
          </p:cNvSpPr>
          <p:nvPr>
            <p:ph idx="1"/>
          </p:nvPr>
        </p:nvSpPr>
        <p:spPr/>
        <p:txBody>
          <a:bodyPr/>
          <a:lstStyle/>
          <a:p>
            <a:pPr eaLnBrk="1" hangingPunct="1"/>
            <a:r>
              <a:rPr lang="en-US" altLang="en-US" smtClean="0"/>
              <a:t>after a contract expires and the two sides cannot come to an agreement on a new contract </a:t>
            </a:r>
          </a:p>
          <a:p>
            <a:pPr eaLnBrk="1" hangingPunct="1"/>
            <a:r>
              <a:rPr lang="en-US" altLang="en-US" smtClean="0"/>
              <a:t>both union and management may agree to allow a conciliator (outside person) hear both sides and try to bring them to an agreement</a:t>
            </a:r>
            <a:endParaRPr lang="en-CA" altLang="en-US" smtClean="0"/>
          </a:p>
          <a:p>
            <a:pPr eaLnBrk="1" hangingPunct="1"/>
            <a:endParaRPr lang="en-CA" altLang="en-US" smtClean="0"/>
          </a:p>
        </p:txBody>
      </p:sp>
      <p:pic>
        <p:nvPicPr>
          <p:cNvPr id="15364" name="Picture 3" descr="C:\Documents and Settings\marc.nicholson\Local Settings\Temporary Internet Files\Content.IE5\11YHYU5Y\MC90007880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2851" y="4562476"/>
            <a:ext cx="25193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55696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CA" altLang="en-US" smtClean="0"/>
              <a:t>Strike / Lockout</a:t>
            </a:r>
          </a:p>
        </p:txBody>
      </p:sp>
      <p:sp>
        <p:nvSpPr>
          <p:cNvPr id="16387" name="Content Placeholder 2"/>
          <p:cNvSpPr>
            <a:spLocks noGrp="1"/>
          </p:cNvSpPr>
          <p:nvPr>
            <p:ph idx="1"/>
          </p:nvPr>
        </p:nvSpPr>
        <p:spPr/>
        <p:txBody>
          <a:bodyPr/>
          <a:lstStyle/>
          <a:p>
            <a:pPr eaLnBrk="1" hangingPunct="1"/>
            <a:r>
              <a:rPr lang="en-US" altLang="en-US" smtClean="0"/>
              <a:t>Occurs if labour and management cannot come to an agreement and create a collective bargaining agreement (CBA)</a:t>
            </a:r>
          </a:p>
          <a:p>
            <a:pPr eaLnBrk="1" hangingPunct="1"/>
            <a:r>
              <a:rPr lang="en-US" altLang="en-US" smtClean="0"/>
              <a:t>labour may strike (withhold labour services) or management may lockout the workers</a:t>
            </a:r>
          </a:p>
          <a:p>
            <a:pPr eaLnBrk="1" hangingPunct="1"/>
            <a:endParaRPr lang="en-CA" altLang="en-US" smtClean="0"/>
          </a:p>
          <a:p>
            <a:pPr eaLnBrk="1" hangingPunct="1"/>
            <a:endParaRPr lang="en-CA" altLang="en-US" smtClean="0"/>
          </a:p>
        </p:txBody>
      </p:sp>
      <p:pic>
        <p:nvPicPr>
          <p:cNvPr id="16388" name="Picture 4" descr="C:\Documents and Settings\marc.nicholson\Local Settings\Temporary Internet Files\Content.IE5\11YHYU5Y\MC90005683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1" y="4267201"/>
            <a:ext cx="1736725"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5925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CA" altLang="en-US" smtClean="0"/>
              <a:t>Strike / Lockout</a:t>
            </a:r>
          </a:p>
        </p:txBody>
      </p:sp>
      <p:sp>
        <p:nvSpPr>
          <p:cNvPr id="17411" name="Content Placeholder 2"/>
          <p:cNvSpPr>
            <a:spLocks noGrp="1"/>
          </p:cNvSpPr>
          <p:nvPr>
            <p:ph idx="1"/>
          </p:nvPr>
        </p:nvSpPr>
        <p:spPr/>
        <p:txBody>
          <a:bodyPr/>
          <a:lstStyle/>
          <a:p>
            <a:pPr eaLnBrk="1" hangingPunct="1"/>
            <a:r>
              <a:rPr lang="en-US" altLang="en-US" smtClean="0"/>
              <a:t>both sides use this tactic as a last resort as it hurts everyone involved including the economy as a whole (e.g. NHL lockout) </a:t>
            </a:r>
            <a:r>
              <a:rPr lang="en-US" altLang="en-US" smtClean="0">
                <a:hlinkClick r:id="rId2"/>
              </a:rPr>
              <a:t>Players</a:t>
            </a:r>
            <a:r>
              <a:rPr lang="en-US" altLang="en-US" smtClean="0"/>
              <a:t> vs </a:t>
            </a:r>
            <a:r>
              <a:rPr lang="en-US" altLang="en-US" smtClean="0">
                <a:hlinkClick r:id="rId3"/>
              </a:rPr>
              <a:t>Owners</a:t>
            </a:r>
            <a:r>
              <a:rPr lang="en-US" altLang="en-US" smtClean="0"/>
              <a:t/>
            </a:r>
            <a:br>
              <a:rPr lang="en-US" altLang="en-US" smtClean="0"/>
            </a:br>
            <a:r>
              <a:rPr lang="en-US" altLang="en-US" smtClean="0">
                <a:hlinkClick r:id="rId4"/>
              </a:rPr>
              <a:t>Summary Article</a:t>
            </a:r>
            <a:r>
              <a:rPr lang="en-US" altLang="en-US" smtClean="0"/>
              <a:t> </a:t>
            </a:r>
            <a:r>
              <a:rPr lang="en-US" altLang="en-US" smtClean="0">
                <a:sym typeface="Wingdings" pitchFamily="2" charset="2"/>
              </a:rPr>
              <a:t> What’s fair?</a:t>
            </a:r>
            <a:endParaRPr lang="en-US" altLang="en-US" smtClean="0"/>
          </a:p>
          <a:p>
            <a:pPr eaLnBrk="1" hangingPunct="1"/>
            <a:r>
              <a:rPr lang="en-US" altLang="en-US" smtClean="0"/>
              <a:t>both sides feel a strike or lockout will force the other side to give in to their contract demands</a:t>
            </a:r>
            <a:endParaRPr lang="en-CA" altLang="en-US" smtClean="0"/>
          </a:p>
          <a:p>
            <a:pPr eaLnBrk="1" hangingPunct="1"/>
            <a:endParaRPr lang="en-CA" altLang="en-US" smtClean="0"/>
          </a:p>
        </p:txBody>
      </p:sp>
      <p:pic>
        <p:nvPicPr>
          <p:cNvPr id="17412" name="Picture 3" descr="C:\Documents and Settings\marc.nicholson\Local Settings\Temporary Internet Files\Content.IE5\CI189U0D\MC90030434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3788" y="5111751"/>
            <a:ext cx="1814512"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3608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CA" altLang="en-US" smtClean="0"/>
              <a:t>The Contract</a:t>
            </a:r>
          </a:p>
        </p:txBody>
      </p:sp>
      <p:sp>
        <p:nvSpPr>
          <p:cNvPr id="18435" name="Content Placeholder 2"/>
          <p:cNvSpPr>
            <a:spLocks noGrp="1"/>
          </p:cNvSpPr>
          <p:nvPr>
            <p:ph idx="1"/>
          </p:nvPr>
        </p:nvSpPr>
        <p:spPr/>
        <p:txBody>
          <a:bodyPr/>
          <a:lstStyle/>
          <a:p>
            <a:pPr eaLnBrk="1" hangingPunct="1"/>
            <a:r>
              <a:rPr lang="en-US" altLang="en-US" smtClean="0"/>
              <a:t>union security </a:t>
            </a:r>
            <a:r>
              <a:rPr lang="en-US" altLang="en-US" smtClean="0">
                <a:sym typeface="Wingdings" pitchFamily="2" charset="2"/>
              </a:rPr>
              <a:t></a:t>
            </a:r>
            <a:r>
              <a:rPr lang="en-US" altLang="en-US" smtClean="0"/>
              <a:t> </a:t>
            </a:r>
            <a:r>
              <a:rPr lang="en-US" altLang="en-US" i="1" smtClean="0"/>
              <a:t>closed shop</a:t>
            </a:r>
            <a:r>
              <a:rPr lang="en-US" altLang="en-US" smtClean="0"/>
              <a:t> – membership mandatory OR </a:t>
            </a:r>
            <a:r>
              <a:rPr lang="en-US" altLang="en-US" i="1" smtClean="0"/>
              <a:t>open shop</a:t>
            </a:r>
            <a:r>
              <a:rPr lang="en-US" altLang="en-US" smtClean="0"/>
              <a:t> – membership not mandatory</a:t>
            </a:r>
          </a:p>
          <a:p>
            <a:pPr eaLnBrk="1" hangingPunct="1"/>
            <a:r>
              <a:rPr lang="en-US" altLang="en-US" smtClean="0"/>
              <a:t>wages and benefits </a:t>
            </a:r>
            <a:r>
              <a:rPr lang="en-US" altLang="en-US" smtClean="0">
                <a:sym typeface="Wingdings" pitchFamily="2" charset="2"/>
              </a:rPr>
              <a:t></a:t>
            </a:r>
            <a:r>
              <a:rPr lang="en-US" altLang="en-US" smtClean="0"/>
              <a:t> cost of living allowances (COLAs) allow wages to keep up with inflation and benefits such as medical, dental, pension and life insurance</a:t>
            </a:r>
            <a:endParaRPr lang="en-CA" altLang="en-US" smtClean="0"/>
          </a:p>
          <a:p>
            <a:pPr eaLnBrk="1" hangingPunct="1"/>
            <a:endParaRPr lang="en-CA" altLang="en-US" smtClean="0"/>
          </a:p>
          <a:p>
            <a:pPr eaLnBrk="1" hangingPunct="1"/>
            <a:endParaRPr lang="en-CA" altLang="en-US" smtClean="0"/>
          </a:p>
        </p:txBody>
      </p:sp>
      <p:pic>
        <p:nvPicPr>
          <p:cNvPr id="18436" name="Picture 3" descr="C:\Documents and Settings\marc.nicholson\Local Settings\Temporary Internet Files\Content.IE5\9QLK56IA\MC90005687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93114" y="4968876"/>
            <a:ext cx="1817687"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7901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CA" altLang="en-US" smtClean="0"/>
              <a:t>The Contract</a:t>
            </a:r>
          </a:p>
        </p:txBody>
      </p:sp>
      <p:sp>
        <p:nvSpPr>
          <p:cNvPr id="19459" name="Content Placeholder 2"/>
          <p:cNvSpPr>
            <a:spLocks noGrp="1"/>
          </p:cNvSpPr>
          <p:nvPr>
            <p:ph idx="1"/>
          </p:nvPr>
        </p:nvSpPr>
        <p:spPr/>
        <p:txBody>
          <a:bodyPr/>
          <a:lstStyle/>
          <a:p>
            <a:pPr eaLnBrk="1" hangingPunct="1"/>
            <a:r>
              <a:rPr lang="en-US" altLang="en-US" smtClean="0"/>
              <a:t>seniority </a:t>
            </a:r>
            <a:r>
              <a:rPr lang="en-US" altLang="en-US" smtClean="0">
                <a:sym typeface="Wingdings" pitchFamily="2" charset="2"/>
              </a:rPr>
              <a:t></a:t>
            </a:r>
            <a:r>
              <a:rPr lang="en-US" altLang="en-US" smtClean="0"/>
              <a:t> laid off based on “last in first out” principle</a:t>
            </a:r>
          </a:p>
          <a:p>
            <a:pPr eaLnBrk="1" hangingPunct="1"/>
            <a:r>
              <a:rPr lang="en-US" altLang="en-US" smtClean="0"/>
              <a:t>grievance procedures </a:t>
            </a:r>
            <a:r>
              <a:rPr lang="en-US" altLang="en-US" smtClean="0">
                <a:sym typeface="Wingdings" pitchFamily="2" charset="2"/>
              </a:rPr>
              <a:t></a:t>
            </a:r>
            <a:r>
              <a:rPr lang="en-US" altLang="en-US" smtClean="0"/>
              <a:t> procedure to settle disputes between workers and management</a:t>
            </a:r>
            <a:endParaRPr lang="en-CA" altLang="en-US" smtClean="0"/>
          </a:p>
          <a:p>
            <a:pPr eaLnBrk="1" hangingPunct="1"/>
            <a:endParaRPr lang="en-CA" altLang="en-US" smtClean="0"/>
          </a:p>
          <a:p>
            <a:pPr eaLnBrk="1" hangingPunct="1"/>
            <a:endParaRPr lang="en-CA" altLang="en-US" smtClean="0"/>
          </a:p>
        </p:txBody>
      </p:sp>
      <p:pic>
        <p:nvPicPr>
          <p:cNvPr id="19460" name="Picture 2" descr="C:\Documents and Settings\marc.nicholson\Local Settings\Temporary Internet Files\Content.IE5\11YHYU5Y\MC90005695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9826" y="4562476"/>
            <a:ext cx="1808163" cy="153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9035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CA" altLang="en-US" smtClean="0"/>
              <a:t>Unions &amp; Wages</a:t>
            </a:r>
          </a:p>
        </p:txBody>
      </p:sp>
      <p:sp>
        <p:nvSpPr>
          <p:cNvPr id="20483" name="Content Placeholder 2"/>
          <p:cNvSpPr>
            <a:spLocks noGrp="1"/>
          </p:cNvSpPr>
          <p:nvPr>
            <p:ph idx="1"/>
          </p:nvPr>
        </p:nvSpPr>
        <p:spPr/>
        <p:txBody>
          <a:bodyPr/>
          <a:lstStyle/>
          <a:p>
            <a:pPr eaLnBrk="1" hangingPunct="1"/>
            <a:r>
              <a:rPr lang="en-US" altLang="en-US" smtClean="0"/>
              <a:t>restricting supply of labour causes wages to increase</a:t>
            </a:r>
          </a:p>
          <a:p>
            <a:pPr eaLnBrk="1" hangingPunct="1"/>
            <a:r>
              <a:rPr lang="en-US" altLang="en-US" smtClean="0"/>
              <a:t>increasing the demand for labour causes wages to increase</a:t>
            </a:r>
            <a:endParaRPr lang="en-CA" altLang="en-US" smtClean="0"/>
          </a:p>
          <a:p>
            <a:pPr eaLnBrk="1" hangingPunct="1"/>
            <a:r>
              <a:rPr lang="en-US" altLang="en-US" smtClean="0"/>
              <a:t>balances the power of monopolies and oligopolies</a:t>
            </a:r>
            <a:endParaRPr lang="en-CA" altLang="en-US" smtClean="0"/>
          </a:p>
          <a:p>
            <a:pPr eaLnBrk="1" hangingPunct="1"/>
            <a:endParaRPr lang="en-CA" altLang="en-US" smtClean="0"/>
          </a:p>
        </p:txBody>
      </p:sp>
      <p:pic>
        <p:nvPicPr>
          <p:cNvPr id="20484" name="Picture 3" descr="supply.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552950"/>
            <a:ext cx="31242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52773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7" name="Rectangle 9"/>
          <p:cNvSpPr>
            <a:spLocks noGrp="1" noChangeArrowheads="1"/>
          </p:cNvSpPr>
          <p:nvPr>
            <p:ph type="title"/>
          </p:nvPr>
        </p:nvSpPr>
        <p:spPr>
          <a:ln/>
        </p:spPr>
        <p:txBody>
          <a:bodyPr/>
          <a:lstStyle/>
          <a:p>
            <a:r>
              <a:rPr lang="en-CA" altLang="en-US"/>
              <a:t>Labour Unions</a:t>
            </a:r>
          </a:p>
        </p:txBody>
      </p:sp>
      <p:sp>
        <p:nvSpPr>
          <p:cNvPr id="150538" name="Rectangle 10"/>
          <p:cNvSpPr>
            <a:spLocks noGrp="1" noChangeArrowheads="1"/>
          </p:cNvSpPr>
          <p:nvPr>
            <p:ph idx="1"/>
          </p:nvPr>
        </p:nvSpPr>
        <p:spPr>
          <a:ln/>
        </p:spPr>
        <p:txBody>
          <a:bodyPr/>
          <a:lstStyle/>
          <a:p>
            <a:r>
              <a:rPr lang="en-CA" altLang="en-US"/>
              <a:t>Groups of individuals working together to achieve job-related goals</a:t>
            </a:r>
          </a:p>
          <a:p>
            <a:pPr lvl="1"/>
            <a:r>
              <a:rPr lang="en-CA" altLang="en-US"/>
              <a:t>higher pay</a:t>
            </a:r>
          </a:p>
          <a:p>
            <a:pPr lvl="1"/>
            <a:r>
              <a:rPr lang="en-CA" altLang="en-US"/>
              <a:t>reasonable work hours</a:t>
            </a:r>
          </a:p>
          <a:p>
            <a:pPr lvl="1"/>
            <a:r>
              <a:rPr lang="en-CA" altLang="en-US"/>
              <a:t>better working conditions</a:t>
            </a:r>
          </a:p>
          <a:p>
            <a:pPr lvl="1"/>
            <a:r>
              <a:rPr lang="en-CA" altLang="en-US"/>
              <a:t>better job security</a:t>
            </a:r>
          </a:p>
          <a:p>
            <a:pPr lvl="1"/>
            <a:r>
              <a:rPr lang="en-CA" altLang="en-US"/>
              <a:t>benefits</a:t>
            </a:r>
          </a:p>
        </p:txBody>
      </p:sp>
      <p:sp>
        <p:nvSpPr>
          <p:cNvPr id="5" name="Slide Number Placeholder 4"/>
          <p:cNvSpPr>
            <a:spLocks noGrp="1"/>
          </p:cNvSpPr>
          <p:nvPr>
            <p:ph type="sldNum" sz="quarter" idx="4294967295"/>
          </p:nvPr>
        </p:nvSpPr>
        <p:spPr>
          <a:xfrm>
            <a:off x="1524000" y="6356351"/>
            <a:ext cx="2133600" cy="365125"/>
          </a:xfrm>
          <a:prstGeom prst="rect">
            <a:avLst/>
          </a:prstGeom>
        </p:spPr>
        <p:txBody>
          <a:bodyPr/>
          <a:lstStyle/>
          <a:p>
            <a:r>
              <a:rPr lang="en-US" altLang="en-US"/>
              <a:t>9-</a:t>
            </a:r>
            <a:fld id="{C99BD0BA-E38F-49ED-8B98-2816F617B84A}" type="slidenum">
              <a:rPr lang="en-US" altLang="en-US"/>
              <a:pPr/>
              <a:t>26</a:t>
            </a:fld>
            <a:endParaRPr lang="en-US" altLang="en-US"/>
          </a:p>
        </p:txBody>
      </p:sp>
      <p:sp>
        <p:nvSpPr>
          <p:cNvPr id="150530"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363605554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21" name="Rectangle 9"/>
          <p:cNvSpPr>
            <a:spLocks noGrp="1" noChangeArrowheads="1"/>
          </p:cNvSpPr>
          <p:nvPr>
            <p:ph type="title"/>
          </p:nvPr>
        </p:nvSpPr>
        <p:spPr>
          <a:ln/>
        </p:spPr>
        <p:txBody>
          <a:bodyPr/>
          <a:lstStyle/>
          <a:p>
            <a:r>
              <a:rPr lang="en-CA" altLang="en-US"/>
              <a:t>Certifying a Union</a:t>
            </a:r>
          </a:p>
        </p:txBody>
      </p:sp>
      <p:sp>
        <p:nvSpPr>
          <p:cNvPr id="166922" name="Rectangle 10"/>
          <p:cNvSpPr>
            <a:spLocks noGrp="1" noChangeArrowheads="1"/>
          </p:cNvSpPr>
          <p:nvPr>
            <p:ph idx="1"/>
          </p:nvPr>
        </p:nvSpPr>
        <p:spPr>
          <a:xfrm>
            <a:off x="2591068" y="1612900"/>
            <a:ext cx="8915400" cy="3777622"/>
          </a:xfrm>
          <a:ln/>
        </p:spPr>
        <p:txBody>
          <a:bodyPr>
            <a:normAutofit fontScale="92500" lnSpcReduction="10000"/>
          </a:bodyPr>
          <a:lstStyle/>
          <a:p>
            <a:r>
              <a:rPr lang="en-CA" altLang="en-US" sz="2400"/>
              <a:t>Determine and seek government approval </a:t>
            </a:r>
          </a:p>
          <a:p>
            <a:r>
              <a:rPr lang="en-CA" altLang="en-US" sz="2400"/>
              <a:t>The nature of the bargaining unit employees</a:t>
            </a:r>
          </a:p>
          <a:p>
            <a:r>
              <a:rPr lang="en-CA" altLang="en-US" sz="2400"/>
              <a:t>Certification vote </a:t>
            </a:r>
          </a:p>
          <a:p>
            <a:pPr lvl="2"/>
            <a:r>
              <a:rPr lang="en-CA" altLang="en-US" sz="2000"/>
              <a:t>supervised by a </a:t>
            </a:r>
            <a:br>
              <a:rPr lang="en-CA" altLang="en-US" sz="2000"/>
            </a:br>
            <a:r>
              <a:rPr lang="en-CA" altLang="en-US" sz="2000"/>
              <a:t>government representative </a:t>
            </a:r>
            <a:br>
              <a:rPr lang="en-CA" altLang="en-US" sz="2000"/>
            </a:br>
            <a:r>
              <a:rPr lang="en-CA" altLang="en-US" sz="2000"/>
              <a:t>to determine whether </a:t>
            </a:r>
            <a:br>
              <a:rPr lang="en-CA" altLang="en-US" sz="2000"/>
            </a:br>
            <a:r>
              <a:rPr lang="en-CA" altLang="en-US" sz="2000"/>
              <a:t>the union can be certified, </a:t>
            </a:r>
            <a:br>
              <a:rPr lang="en-CA" altLang="en-US" sz="2000"/>
            </a:br>
            <a:r>
              <a:rPr lang="en-CA" altLang="en-US" sz="2000"/>
              <a:t>and therefore, legitimately exist</a:t>
            </a:r>
          </a:p>
          <a:p>
            <a:r>
              <a:rPr lang="en-US" altLang="en-US" sz="2400"/>
              <a:t>Decertification </a:t>
            </a:r>
          </a:p>
          <a:p>
            <a:pPr lvl="2"/>
            <a:r>
              <a:rPr lang="en-US" altLang="en-US" sz="2000"/>
              <a:t>The process by which employees </a:t>
            </a:r>
            <a:br>
              <a:rPr lang="en-US" altLang="en-US" sz="2000"/>
            </a:br>
            <a:r>
              <a:rPr lang="en-US" altLang="en-US" sz="2000"/>
              <a:t>terminate their union’s right to represent them</a:t>
            </a:r>
            <a:endParaRPr lang="en-CA" altLang="en-US" sz="2000"/>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CE115E23-5B32-431E-B1A6-930EC83D0A80}" type="slidenum">
              <a:rPr lang="en-US" altLang="en-US"/>
              <a:pPr/>
              <a:t>27</a:t>
            </a:fld>
            <a:endParaRPr lang="en-US" altLang="en-US"/>
          </a:p>
        </p:txBody>
      </p:sp>
      <p:sp>
        <p:nvSpPr>
          <p:cNvPr id="166914"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6915"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6916"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66917"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79588206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5" name="Rectangle 9"/>
          <p:cNvSpPr>
            <a:spLocks noGrp="1" noChangeArrowheads="1"/>
          </p:cNvSpPr>
          <p:nvPr>
            <p:ph type="title"/>
          </p:nvPr>
        </p:nvSpPr>
        <p:spPr>
          <a:ln/>
        </p:spPr>
        <p:txBody>
          <a:bodyPr/>
          <a:lstStyle/>
          <a:p>
            <a:r>
              <a:rPr lang="en-CA" altLang="en-US"/>
              <a:t>Local Union</a:t>
            </a:r>
          </a:p>
        </p:txBody>
      </p:sp>
      <p:sp>
        <p:nvSpPr>
          <p:cNvPr id="173066" name="Rectangle 10"/>
          <p:cNvSpPr>
            <a:spLocks noGrp="1" noChangeArrowheads="1"/>
          </p:cNvSpPr>
          <p:nvPr>
            <p:ph idx="1"/>
          </p:nvPr>
        </p:nvSpPr>
        <p:spPr>
          <a:xfrm>
            <a:off x="2586038" y="1600200"/>
            <a:ext cx="7777162" cy="4495800"/>
          </a:xfrm>
          <a:noFill/>
          <a:ln/>
        </p:spPr>
        <p:txBody>
          <a:bodyPr>
            <a:normAutofit lnSpcReduction="10000"/>
          </a:bodyPr>
          <a:lstStyle/>
          <a:p>
            <a:pPr>
              <a:lnSpc>
                <a:spcPct val="140000"/>
              </a:lnSpc>
            </a:pPr>
            <a:r>
              <a:rPr lang="en-CA" altLang="en-US" sz="2200"/>
              <a:t>Basic union organization</a:t>
            </a:r>
          </a:p>
          <a:p>
            <a:pPr>
              <a:lnSpc>
                <a:spcPct val="140000"/>
              </a:lnSpc>
            </a:pPr>
            <a:r>
              <a:rPr lang="en-CA" altLang="en-US" sz="2200"/>
              <a:t>Focused on a small geographic area</a:t>
            </a:r>
          </a:p>
          <a:p>
            <a:pPr>
              <a:lnSpc>
                <a:spcPct val="140000"/>
              </a:lnSpc>
            </a:pPr>
            <a:r>
              <a:rPr lang="en-CA" altLang="en-US" sz="2200"/>
              <a:t>All are members of the same craft or industrial union</a:t>
            </a:r>
          </a:p>
          <a:p>
            <a:pPr>
              <a:lnSpc>
                <a:spcPct val="140000"/>
              </a:lnSpc>
            </a:pPr>
            <a:r>
              <a:rPr lang="en-CA" altLang="en-US" sz="2200"/>
              <a:t>May make up the union in a single organization</a:t>
            </a:r>
          </a:p>
          <a:p>
            <a:pPr>
              <a:lnSpc>
                <a:spcPct val="140000"/>
              </a:lnSpc>
            </a:pPr>
            <a:r>
              <a:rPr lang="en-CA" altLang="en-US" sz="2200"/>
              <a:t>Powers of locals vary and may include</a:t>
            </a:r>
          </a:p>
          <a:p>
            <a:pPr lvl="1">
              <a:lnSpc>
                <a:spcPct val="140000"/>
              </a:lnSpc>
            </a:pPr>
            <a:r>
              <a:rPr lang="en-CA" altLang="en-US" sz="2000"/>
              <a:t>collective bargaining on behalf of members</a:t>
            </a:r>
          </a:p>
          <a:p>
            <a:pPr lvl="1">
              <a:lnSpc>
                <a:spcPct val="140000"/>
              </a:lnSpc>
            </a:pPr>
            <a:r>
              <a:rPr lang="en-CA" altLang="en-US" sz="2000"/>
              <a:t>disciplining members who violate contract standards</a:t>
            </a:r>
          </a:p>
          <a:p>
            <a:pPr lvl="1">
              <a:lnSpc>
                <a:spcPct val="140000"/>
              </a:lnSpc>
            </a:pPr>
            <a:r>
              <a:rPr lang="en-CA" altLang="en-US" sz="2000"/>
              <a:t>handling employee grievances with management</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FBDC05CB-84B1-436A-BF03-6C59BE94DECA}" type="slidenum">
              <a:rPr lang="en-US" altLang="en-US"/>
              <a:pPr/>
              <a:t>28</a:t>
            </a:fld>
            <a:endParaRPr lang="en-US" altLang="en-US"/>
          </a:p>
        </p:txBody>
      </p:sp>
      <p:sp>
        <p:nvSpPr>
          <p:cNvPr id="173058"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3059"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3060"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3061"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270853518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13" name="Rectangle 9"/>
          <p:cNvSpPr>
            <a:spLocks noGrp="1" noChangeArrowheads="1"/>
          </p:cNvSpPr>
          <p:nvPr>
            <p:ph type="title"/>
          </p:nvPr>
        </p:nvSpPr>
        <p:spPr>
          <a:ln/>
        </p:spPr>
        <p:txBody>
          <a:bodyPr/>
          <a:lstStyle/>
          <a:p>
            <a:r>
              <a:rPr lang="en-CA" altLang="en-US"/>
              <a:t>National and International Unions</a:t>
            </a:r>
          </a:p>
        </p:txBody>
      </p:sp>
      <p:sp>
        <p:nvSpPr>
          <p:cNvPr id="175114" name="Rectangle 10"/>
          <p:cNvSpPr>
            <a:spLocks noGrp="1" noChangeArrowheads="1"/>
          </p:cNvSpPr>
          <p:nvPr>
            <p:ph idx="1"/>
          </p:nvPr>
        </p:nvSpPr>
        <p:spPr>
          <a:xfrm>
            <a:off x="2586038" y="1766888"/>
            <a:ext cx="7548562" cy="4113212"/>
          </a:xfrm>
          <a:ln/>
        </p:spPr>
        <p:txBody>
          <a:bodyPr>
            <a:normAutofit/>
          </a:bodyPr>
          <a:lstStyle/>
          <a:p>
            <a:pPr>
              <a:lnSpc>
                <a:spcPct val="110000"/>
              </a:lnSpc>
            </a:pPr>
            <a:r>
              <a:rPr lang="en-CA" altLang="en-US"/>
              <a:t>National unions have members across Canada</a:t>
            </a:r>
          </a:p>
          <a:p>
            <a:pPr lvl="1"/>
            <a:r>
              <a:rPr lang="en-CA" altLang="en-US"/>
              <a:t>Canadian Union of Public Employees (CUPE)</a:t>
            </a:r>
          </a:p>
          <a:p>
            <a:pPr lvl="1"/>
            <a:r>
              <a:rPr lang="en-CA" altLang="en-US"/>
              <a:t>National Railway Union (NRU)</a:t>
            </a:r>
          </a:p>
          <a:p>
            <a:pPr lvl="1"/>
            <a:r>
              <a:rPr lang="en-CA" altLang="en-US"/>
              <a:t>Canadian Airline Pilots Union (CAPU)</a:t>
            </a:r>
          </a:p>
          <a:p>
            <a:pPr>
              <a:lnSpc>
                <a:spcPct val="110000"/>
              </a:lnSpc>
            </a:pPr>
            <a:r>
              <a:rPr lang="en-CA" altLang="en-US"/>
              <a:t>International unions have members in more than one country</a:t>
            </a:r>
          </a:p>
          <a:p>
            <a:pPr lvl="1"/>
            <a:r>
              <a:rPr lang="en-CA" altLang="en-US"/>
              <a:t>  United Steelworkers of America (USWA)</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97DCF619-98DB-4888-ABD2-104E9F57CFDE}" type="slidenum">
              <a:rPr lang="en-US" altLang="en-US"/>
              <a:pPr/>
              <a:t>29</a:t>
            </a:fld>
            <a:endParaRPr lang="en-US" altLang="en-US"/>
          </a:p>
        </p:txBody>
      </p:sp>
      <p:sp>
        <p:nvSpPr>
          <p:cNvPr id="175106"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5107"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5108"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75109"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45438930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Jurisdiction Matters</a:t>
            </a:r>
            <a:endParaRPr lang="en-CA" dirty="0"/>
          </a:p>
        </p:txBody>
      </p:sp>
      <p:sp>
        <p:nvSpPr>
          <p:cNvPr id="3" name="Rectangle 2"/>
          <p:cNvSpPr/>
          <p:nvPr/>
        </p:nvSpPr>
        <p:spPr>
          <a:xfrm>
            <a:off x="2592924" y="1600201"/>
            <a:ext cx="7543800" cy="3108543"/>
          </a:xfrm>
          <a:prstGeom prst="rect">
            <a:avLst/>
          </a:prstGeom>
        </p:spPr>
        <p:txBody>
          <a:bodyPr wrap="square">
            <a:spAutoFit/>
          </a:bodyPr>
          <a:lstStyle/>
          <a:p>
            <a:r>
              <a:rPr lang="en-CA" sz="2800" dirty="0">
                <a:solidFill>
                  <a:schemeClr val="accent6">
                    <a:lumMod val="75000"/>
                  </a:schemeClr>
                </a:solidFill>
              </a:rPr>
              <a:t>The specific legal process to have your union legally recognized, or "certified", depends on where your workplace is located. Labour law for most workplaces is covered by provincial legislation, so the specific legal steps to form a union will depend mainly on your province. </a:t>
            </a:r>
          </a:p>
        </p:txBody>
      </p:sp>
    </p:spTree>
    <p:extLst>
      <p:ext uri="{BB962C8B-B14F-4D97-AF65-F5344CB8AC3E}">
        <p14:creationId xmlns:p14="http://schemas.microsoft.com/office/powerpoint/2010/main" val="981370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53" name="Rectangle 9"/>
          <p:cNvSpPr>
            <a:spLocks noGrp="1" noChangeArrowheads="1"/>
          </p:cNvSpPr>
          <p:nvPr>
            <p:ph type="title"/>
          </p:nvPr>
        </p:nvSpPr>
        <p:spPr>
          <a:ln/>
        </p:spPr>
        <p:txBody>
          <a:bodyPr/>
          <a:lstStyle/>
          <a:p>
            <a:r>
              <a:rPr lang="en-CA" altLang="en-US"/>
              <a:t>Closed Shop</a:t>
            </a:r>
          </a:p>
        </p:txBody>
      </p:sp>
      <p:sp>
        <p:nvSpPr>
          <p:cNvPr id="185354" name="Rectangle 10"/>
          <p:cNvSpPr>
            <a:spLocks noGrp="1" noChangeArrowheads="1"/>
          </p:cNvSpPr>
          <p:nvPr>
            <p:ph idx="1"/>
          </p:nvPr>
        </p:nvSpPr>
        <p:spPr>
          <a:ln/>
        </p:spPr>
        <p:txBody>
          <a:bodyPr/>
          <a:lstStyle/>
          <a:p>
            <a:r>
              <a:rPr lang="en-CA" altLang="en-US"/>
              <a:t>Employer can hire only unionized workers</a:t>
            </a:r>
          </a:p>
          <a:p>
            <a:r>
              <a:rPr lang="en-CA" altLang="en-US"/>
              <a:t>All workers are members of the union and therefore pay union dues</a:t>
            </a:r>
          </a:p>
          <a:p>
            <a:r>
              <a:rPr lang="en-CA" altLang="en-US"/>
              <a:t>Common in craft trades, such as building/electrical contractors</a:t>
            </a:r>
          </a:p>
          <a:p>
            <a:r>
              <a:rPr lang="en-CA" altLang="en-US"/>
              <a:t>Provides the most security for </a:t>
            </a:r>
            <a:br>
              <a:rPr lang="en-CA" altLang="en-US"/>
            </a:br>
            <a:r>
              <a:rPr lang="en-CA" altLang="en-US"/>
              <a:t>union membership</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085F1BBE-1099-4EC6-97AD-333B2F3ECD35}" type="slidenum">
              <a:rPr lang="en-US" altLang="en-US"/>
              <a:pPr/>
              <a:t>30</a:t>
            </a:fld>
            <a:endParaRPr lang="en-US" altLang="en-US"/>
          </a:p>
        </p:txBody>
      </p:sp>
      <p:sp>
        <p:nvSpPr>
          <p:cNvPr id="185346"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5347"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5348"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5349"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4720214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9" name="Rectangle 9"/>
          <p:cNvSpPr>
            <a:spLocks noGrp="1" noChangeArrowheads="1"/>
          </p:cNvSpPr>
          <p:nvPr>
            <p:ph type="title"/>
          </p:nvPr>
        </p:nvSpPr>
        <p:spPr>
          <a:ln/>
        </p:spPr>
        <p:txBody>
          <a:bodyPr/>
          <a:lstStyle/>
          <a:p>
            <a:r>
              <a:rPr lang="en-CA" altLang="en-US"/>
              <a:t>Agency Shop</a:t>
            </a:r>
          </a:p>
        </p:txBody>
      </p:sp>
      <p:sp>
        <p:nvSpPr>
          <p:cNvPr id="189450" name="Rectangle 10"/>
          <p:cNvSpPr>
            <a:spLocks noGrp="1" noChangeArrowheads="1"/>
          </p:cNvSpPr>
          <p:nvPr>
            <p:ph idx="1"/>
          </p:nvPr>
        </p:nvSpPr>
        <p:spPr>
          <a:ln/>
        </p:spPr>
        <p:txBody>
          <a:bodyPr/>
          <a:lstStyle/>
          <a:p>
            <a:r>
              <a:rPr lang="en-CA" altLang="en-US"/>
              <a:t>An employee need not join the union</a:t>
            </a:r>
          </a:p>
          <a:p>
            <a:r>
              <a:rPr lang="en-CA" altLang="en-US"/>
              <a:t>Rand Formula</a:t>
            </a:r>
          </a:p>
          <a:p>
            <a:pPr lvl="1"/>
            <a:r>
              <a:rPr lang="en-CA" altLang="en-US"/>
              <a:t>All employees who benefit from union negotiations are required to pay dues to the union whether or not they are a member</a:t>
            </a:r>
          </a:p>
          <a:p>
            <a:pPr lvl="1"/>
            <a:r>
              <a:rPr lang="en-CA" altLang="en-US"/>
              <a:t>Applies to all unions certified </a:t>
            </a:r>
            <a:br>
              <a:rPr lang="en-CA" altLang="en-US"/>
            </a:br>
            <a:r>
              <a:rPr lang="en-CA" altLang="en-US"/>
              <a:t>under the Quebec Labour Code</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408C8326-BE3B-4513-A08C-EC1C9ECB9EBD}" type="slidenum">
              <a:rPr lang="en-US" altLang="en-US"/>
              <a:pPr/>
              <a:t>31</a:t>
            </a:fld>
            <a:endParaRPr lang="en-US" altLang="en-US"/>
          </a:p>
        </p:txBody>
      </p:sp>
      <p:sp>
        <p:nvSpPr>
          <p:cNvPr id="189442"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9443"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9444"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89445"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11546623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7" name="Rectangle 9"/>
          <p:cNvSpPr>
            <a:spLocks noGrp="1" noChangeArrowheads="1"/>
          </p:cNvSpPr>
          <p:nvPr>
            <p:ph type="title"/>
          </p:nvPr>
        </p:nvSpPr>
        <p:spPr>
          <a:ln/>
        </p:spPr>
        <p:txBody>
          <a:bodyPr/>
          <a:lstStyle/>
          <a:p>
            <a:r>
              <a:rPr lang="en-CA" altLang="en-US"/>
              <a:t>Open Shop</a:t>
            </a:r>
          </a:p>
        </p:txBody>
      </p:sp>
      <p:sp>
        <p:nvSpPr>
          <p:cNvPr id="191498" name="Rectangle 10"/>
          <p:cNvSpPr>
            <a:spLocks noGrp="1" noChangeArrowheads="1"/>
          </p:cNvSpPr>
          <p:nvPr>
            <p:ph idx="1"/>
          </p:nvPr>
        </p:nvSpPr>
        <p:spPr>
          <a:ln/>
        </p:spPr>
        <p:txBody>
          <a:bodyPr/>
          <a:lstStyle/>
          <a:p>
            <a:r>
              <a:rPr lang="en-CA" altLang="en-US"/>
              <a:t>An employer may hire union or non-union employees</a:t>
            </a:r>
          </a:p>
          <a:p>
            <a:pPr lvl="2"/>
            <a:r>
              <a:rPr lang="en-CA" altLang="en-US"/>
              <a:t>Employees not required to join the union </a:t>
            </a:r>
          </a:p>
          <a:p>
            <a:pPr lvl="2"/>
            <a:r>
              <a:rPr lang="en-CA" altLang="en-US"/>
              <a:t>Employees not required to pay union dues</a:t>
            </a:r>
          </a:p>
        </p:txBody>
      </p:sp>
      <p:sp>
        <p:nvSpPr>
          <p:cNvPr id="8" name="Slide Number Placeholder 7"/>
          <p:cNvSpPr>
            <a:spLocks noGrp="1"/>
          </p:cNvSpPr>
          <p:nvPr>
            <p:ph type="sldNum" sz="quarter" idx="4294967295"/>
          </p:nvPr>
        </p:nvSpPr>
        <p:spPr>
          <a:xfrm>
            <a:off x="1524000" y="6356351"/>
            <a:ext cx="2133600" cy="365125"/>
          </a:xfrm>
          <a:prstGeom prst="rect">
            <a:avLst/>
          </a:prstGeom>
        </p:spPr>
        <p:txBody>
          <a:bodyPr/>
          <a:lstStyle/>
          <a:p>
            <a:r>
              <a:rPr lang="en-US" altLang="en-US"/>
              <a:t>9-</a:t>
            </a:r>
            <a:fld id="{DE1214F6-5F81-4425-A0F7-61DF14EEA752}" type="slidenum">
              <a:rPr lang="en-US" altLang="en-US"/>
              <a:pPr/>
              <a:t>32</a:t>
            </a:fld>
            <a:endParaRPr lang="en-US" altLang="en-US"/>
          </a:p>
        </p:txBody>
      </p:sp>
      <p:sp>
        <p:nvSpPr>
          <p:cNvPr id="191490"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1491"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1492" name="Rectangle 4"/>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1493" name="Rectangle 5"/>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13838048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4024" y="420910"/>
            <a:ext cx="8911687" cy="1280890"/>
          </a:xfrm>
        </p:spPr>
        <p:txBody>
          <a:bodyPr/>
          <a:lstStyle/>
          <a:p>
            <a:r>
              <a:rPr lang="en-CA" dirty="0" smtClean="0"/>
              <a:t>Federal Jurisdiction</a:t>
            </a:r>
            <a:endParaRPr lang="en-CA" dirty="0"/>
          </a:p>
        </p:txBody>
      </p:sp>
      <p:sp>
        <p:nvSpPr>
          <p:cNvPr id="3" name="Rectangle 2"/>
          <p:cNvSpPr/>
          <p:nvPr/>
        </p:nvSpPr>
        <p:spPr>
          <a:xfrm>
            <a:off x="2641600" y="1061355"/>
            <a:ext cx="9550400" cy="5632311"/>
          </a:xfrm>
          <a:prstGeom prst="rect">
            <a:avLst/>
          </a:prstGeom>
        </p:spPr>
        <p:txBody>
          <a:bodyPr wrap="square">
            <a:spAutoFit/>
          </a:bodyPr>
          <a:lstStyle/>
          <a:p>
            <a:r>
              <a:rPr lang="en-CA" sz="2400" dirty="0">
                <a:solidFill>
                  <a:schemeClr val="accent6">
                    <a:lumMod val="75000"/>
                  </a:schemeClr>
                </a:solidFill>
              </a:rPr>
              <a:t>While most workplaces will fall under provincial labour law, some workplaces are covered by federal labour law. These include workplaces in the Yukon, Northwest Territories, Nunavut and in the following industries:</a:t>
            </a:r>
          </a:p>
          <a:p>
            <a:endParaRPr lang="en-CA" sz="2400" dirty="0">
              <a:solidFill>
                <a:schemeClr val="accent6">
                  <a:lumMod val="75000"/>
                </a:schemeClr>
              </a:solidFill>
            </a:endParaRPr>
          </a:p>
          <a:p>
            <a:pPr marL="285750" indent="-285750">
              <a:buFont typeface="Arial" panose="020B0604020202020204" pitchFamily="34" charset="0"/>
              <a:buChar char="•"/>
            </a:pPr>
            <a:r>
              <a:rPr lang="en-CA" sz="2400" dirty="0">
                <a:solidFill>
                  <a:schemeClr val="accent6">
                    <a:lumMod val="75000"/>
                  </a:schemeClr>
                </a:solidFill>
              </a:rPr>
              <a:t>broadcasting</a:t>
            </a:r>
          </a:p>
          <a:p>
            <a:pPr marL="285750" indent="-285750">
              <a:buFont typeface="Arial" panose="020B0604020202020204" pitchFamily="34" charset="0"/>
              <a:buChar char="•"/>
            </a:pPr>
            <a:r>
              <a:rPr lang="en-CA" sz="2400" dirty="0">
                <a:solidFill>
                  <a:schemeClr val="accent6">
                    <a:lumMod val="75000"/>
                  </a:schemeClr>
                </a:solidFill>
              </a:rPr>
              <a:t>telecommunications</a:t>
            </a:r>
          </a:p>
          <a:p>
            <a:pPr marL="285750" indent="-285750">
              <a:buFont typeface="Arial" panose="020B0604020202020204" pitchFamily="34" charset="0"/>
              <a:buChar char="•"/>
            </a:pPr>
            <a:r>
              <a:rPr lang="en-CA" sz="2400" dirty="0">
                <a:solidFill>
                  <a:schemeClr val="accent6">
                    <a:lumMod val="75000"/>
                  </a:schemeClr>
                </a:solidFill>
              </a:rPr>
              <a:t>banking</a:t>
            </a:r>
          </a:p>
          <a:p>
            <a:pPr marL="285750" indent="-285750">
              <a:buFont typeface="Arial" panose="020B0604020202020204" pitchFamily="34" charset="0"/>
              <a:buChar char="•"/>
            </a:pPr>
            <a:r>
              <a:rPr lang="en-CA" sz="2400" dirty="0">
                <a:solidFill>
                  <a:schemeClr val="accent6">
                    <a:lumMod val="75000"/>
                  </a:schemeClr>
                </a:solidFill>
              </a:rPr>
              <a:t>air transportation</a:t>
            </a:r>
          </a:p>
          <a:p>
            <a:pPr marL="285750" indent="-285750">
              <a:buFont typeface="Arial" panose="020B0604020202020204" pitchFamily="34" charset="0"/>
              <a:buChar char="•"/>
            </a:pPr>
            <a:r>
              <a:rPr lang="en-CA" sz="2400" dirty="0">
                <a:solidFill>
                  <a:schemeClr val="accent6">
                    <a:lumMod val="75000"/>
                  </a:schemeClr>
                </a:solidFill>
              </a:rPr>
              <a:t>shipping and navigation</a:t>
            </a:r>
          </a:p>
          <a:p>
            <a:pPr marL="285750" indent="-285750">
              <a:buFont typeface="Arial" panose="020B0604020202020204" pitchFamily="34" charset="0"/>
              <a:buChar char="•"/>
            </a:pPr>
            <a:r>
              <a:rPr lang="en-CA" sz="2400" dirty="0">
                <a:solidFill>
                  <a:schemeClr val="accent6">
                    <a:lumMod val="75000"/>
                  </a:schemeClr>
                </a:solidFill>
              </a:rPr>
              <a:t>interprovincial or international transportation of goods or passengers</a:t>
            </a:r>
          </a:p>
          <a:p>
            <a:pPr marL="285750" indent="-285750">
              <a:buFont typeface="Arial" panose="020B0604020202020204" pitchFamily="34" charset="0"/>
              <a:buChar char="•"/>
            </a:pPr>
            <a:r>
              <a:rPr lang="en-CA" sz="2400" dirty="0">
                <a:solidFill>
                  <a:schemeClr val="accent6">
                    <a:lumMod val="75000"/>
                  </a:schemeClr>
                </a:solidFill>
              </a:rPr>
              <a:t>uranium mining and processing</a:t>
            </a:r>
          </a:p>
          <a:p>
            <a:pPr marL="285750" indent="-285750">
              <a:buFont typeface="Arial" panose="020B0604020202020204" pitchFamily="34" charset="0"/>
              <a:buChar char="•"/>
            </a:pPr>
            <a:r>
              <a:rPr lang="en-CA" sz="2400" dirty="0">
                <a:solidFill>
                  <a:schemeClr val="accent6">
                    <a:lumMod val="75000"/>
                  </a:schemeClr>
                </a:solidFill>
              </a:rPr>
              <a:t>grain handling</a:t>
            </a:r>
          </a:p>
          <a:p>
            <a:pPr marL="285750" indent="-285750">
              <a:buFont typeface="Arial" panose="020B0604020202020204" pitchFamily="34" charset="0"/>
              <a:buChar char="•"/>
            </a:pPr>
            <a:r>
              <a:rPr lang="en-CA" sz="2400" dirty="0">
                <a:solidFill>
                  <a:schemeClr val="accent6">
                    <a:lumMod val="75000"/>
                  </a:schemeClr>
                </a:solidFill>
              </a:rPr>
              <a:t>federal crown corporations</a:t>
            </a:r>
          </a:p>
        </p:txBody>
      </p:sp>
    </p:spTree>
    <p:extLst>
      <p:ext uri="{BB962C8B-B14F-4D97-AF65-F5344CB8AC3E}">
        <p14:creationId xmlns:p14="http://schemas.microsoft.com/office/powerpoint/2010/main" val="2202388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8229600" cy="1143000"/>
          </a:xfrm>
        </p:spPr>
        <p:txBody>
          <a:bodyPr>
            <a:normAutofit fontScale="90000"/>
          </a:bodyPr>
          <a:lstStyle/>
          <a:p>
            <a:r>
              <a:rPr lang="en-CA" dirty="0" smtClean="0"/>
              <a:t>Stage 1 – Organizing </a:t>
            </a:r>
            <a:br>
              <a:rPr lang="en-CA" dirty="0" smtClean="0"/>
            </a:br>
            <a:r>
              <a:rPr lang="en-CA" dirty="0"/>
              <a:t/>
            </a:r>
            <a:br>
              <a:rPr lang="en-CA" dirty="0"/>
            </a:br>
            <a:endParaRPr lang="en-CA" dirty="0"/>
          </a:p>
        </p:txBody>
      </p:sp>
      <p:sp>
        <p:nvSpPr>
          <p:cNvPr id="3" name="Rectangle 2"/>
          <p:cNvSpPr/>
          <p:nvPr/>
        </p:nvSpPr>
        <p:spPr>
          <a:xfrm>
            <a:off x="1981200" y="1164134"/>
            <a:ext cx="9093200" cy="5262979"/>
          </a:xfrm>
          <a:prstGeom prst="rect">
            <a:avLst/>
          </a:prstGeom>
        </p:spPr>
        <p:txBody>
          <a:bodyPr wrap="square">
            <a:spAutoFit/>
          </a:bodyPr>
          <a:lstStyle/>
          <a:p>
            <a:r>
              <a:rPr lang="en-CA" sz="2800" dirty="0">
                <a:solidFill>
                  <a:schemeClr val="accent6">
                    <a:lumMod val="75000"/>
                  </a:schemeClr>
                </a:solidFill>
              </a:rPr>
              <a:t>Usually employee dissatisfaction creates an environment to begin a secret </a:t>
            </a:r>
            <a:r>
              <a:rPr lang="en-CA" sz="2800" dirty="0">
                <a:solidFill>
                  <a:schemeClr val="accent6">
                    <a:lumMod val="75000"/>
                  </a:schemeClr>
                </a:solidFill>
              </a:rPr>
              <a:t>drive to </a:t>
            </a:r>
            <a:r>
              <a:rPr lang="en-CA" sz="2800" dirty="0">
                <a:solidFill>
                  <a:schemeClr val="accent6">
                    <a:lumMod val="75000"/>
                  </a:schemeClr>
                </a:solidFill>
              </a:rPr>
              <a:t>organize</a:t>
            </a:r>
          </a:p>
          <a:p>
            <a:endParaRPr lang="en-CA" sz="2800" dirty="0">
              <a:solidFill>
                <a:schemeClr val="accent6">
                  <a:lumMod val="75000"/>
                </a:schemeClr>
              </a:solidFill>
            </a:endParaRPr>
          </a:p>
          <a:p>
            <a:r>
              <a:rPr lang="en-CA" sz="2800" dirty="0">
                <a:solidFill>
                  <a:schemeClr val="accent6">
                    <a:lumMod val="75000"/>
                  </a:schemeClr>
                </a:solidFill>
              </a:rPr>
              <a:t>Option 1 – A national union approaches the workers</a:t>
            </a:r>
          </a:p>
          <a:p>
            <a:r>
              <a:rPr lang="en-CA" sz="2800" dirty="0">
                <a:solidFill>
                  <a:schemeClr val="accent6">
                    <a:lumMod val="75000"/>
                  </a:schemeClr>
                </a:solidFill>
              </a:rPr>
              <a:t>Option 2 – The workers approach the union</a:t>
            </a:r>
          </a:p>
          <a:p>
            <a:endParaRPr lang="en-CA" sz="2800" dirty="0">
              <a:solidFill>
                <a:schemeClr val="accent6">
                  <a:lumMod val="75000"/>
                </a:schemeClr>
              </a:solidFill>
            </a:endParaRPr>
          </a:p>
          <a:p>
            <a:r>
              <a:rPr lang="en-CA" sz="2800" dirty="0">
                <a:solidFill>
                  <a:schemeClr val="accent6">
                    <a:lumMod val="75000"/>
                  </a:schemeClr>
                </a:solidFill>
              </a:rPr>
              <a:t>IN SECRET </a:t>
            </a:r>
            <a:r>
              <a:rPr lang="en-CA" sz="2800" dirty="0">
                <a:solidFill>
                  <a:schemeClr val="accent6">
                    <a:lumMod val="75000"/>
                  </a:schemeClr>
                </a:solidFill>
              </a:rPr>
              <a:t>– </a:t>
            </a:r>
            <a:r>
              <a:rPr lang="en-CA" sz="2800" dirty="0">
                <a:solidFill>
                  <a:schemeClr val="accent6">
                    <a:lumMod val="75000"/>
                  </a:schemeClr>
                </a:solidFill>
              </a:rPr>
              <a:t> Initially</a:t>
            </a:r>
            <a:r>
              <a:rPr lang="en-CA" sz="2800" dirty="0">
                <a:solidFill>
                  <a:schemeClr val="accent6">
                    <a:lumMod val="75000"/>
                  </a:schemeClr>
                </a:solidFill>
              </a:rPr>
              <a:t>, employees express their support for the union by signing union membership (Authorization)  cards. A </a:t>
            </a:r>
            <a:r>
              <a:rPr lang="en-CA" sz="2800" dirty="0">
                <a:solidFill>
                  <a:schemeClr val="accent6">
                    <a:lumMod val="75000"/>
                  </a:schemeClr>
                </a:solidFill>
              </a:rPr>
              <a:t>movement takes hold to get a majority of workers to sign a union card and pay a nominal fee.</a:t>
            </a:r>
            <a:endParaRPr lang="en-CA" sz="2800" dirty="0">
              <a:solidFill>
                <a:schemeClr val="accent6">
                  <a:lumMod val="75000"/>
                </a:schemeClr>
              </a:solidFill>
            </a:endParaRPr>
          </a:p>
        </p:txBody>
      </p:sp>
    </p:spTree>
    <p:extLst>
      <p:ext uri="{BB962C8B-B14F-4D97-AF65-F5344CB8AC3E}">
        <p14:creationId xmlns:p14="http://schemas.microsoft.com/office/powerpoint/2010/main" val="2730438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8200" y="624110"/>
            <a:ext cx="9396411" cy="1280890"/>
          </a:xfrm>
        </p:spPr>
        <p:txBody>
          <a:bodyPr/>
          <a:lstStyle/>
          <a:p>
            <a:r>
              <a:rPr lang="en-CA" dirty="0" smtClean="0"/>
              <a:t>Stage 2  – Cards to Labour Board</a:t>
            </a:r>
            <a:endParaRPr lang="en-CA" dirty="0"/>
          </a:p>
        </p:txBody>
      </p:sp>
      <p:sp>
        <p:nvSpPr>
          <p:cNvPr id="3" name="Rectangle 2"/>
          <p:cNvSpPr/>
          <p:nvPr/>
        </p:nvSpPr>
        <p:spPr>
          <a:xfrm>
            <a:off x="2108200" y="1377941"/>
            <a:ext cx="8714324" cy="5109091"/>
          </a:xfrm>
          <a:prstGeom prst="rect">
            <a:avLst/>
          </a:prstGeom>
        </p:spPr>
        <p:txBody>
          <a:bodyPr wrap="square">
            <a:spAutoFit/>
          </a:bodyPr>
          <a:lstStyle/>
          <a:p>
            <a:endParaRPr lang="en-CA" i="1" u="sng" dirty="0">
              <a:solidFill>
                <a:schemeClr val="accent6">
                  <a:lumMod val="75000"/>
                </a:schemeClr>
              </a:solidFill>
            </a:endParaRPr>
          </a:p>
          <a:p>
            <a:r>
              <a:rPr lang="en-CA" sz="2800" dirty="0">
                <a:solidFill>
                  <a:schemeClr val="accent6">
                    <a:lumMod val="75000"/>
                  </a:schemeClr>
                </a:solidFill>
              </a:rPr>
              <a:t>When </a:t>
            </a:r>
            <a:r>
              <a:rPr lang="en-CA" sz="2800" dirty="0">
                <a:solidFill>
                  <a:schemeClr val="accent6">
                    <a:lumMod val="75000"/>
                  </a:schemeClr>
                </a:solidFill>
              </a:rPr>
              <a:t>the campaign has reached the proper level of support, these cards are then submitted to the appropriate provincial or federal labour relations board (Labour Board), along with what is often called the union's "application for certification." </a:t>
            </a:r>
            <a:endParaRPr lang="en-CA" sz="2800" dirty="0">
              <a:solidFill>
                <a:schemeClr val="accent6">
                  <a:lumMod val="75000"/>
                </a:schemeClr>
              </a:solidFill>
            </a:endParaRPr>
          </a:p>
          <a:p>
            <a:endParaRPr lang="en-CA" sz="2800" dirty="0">
              <a:solidFill>
                <a:schemeClr val="accent6">
                  <a:lumMod val="75000"/>
                </a:schemeClr>
              </a:solidFill>
            </a:endParaRPr>
          </a:p>
          <a:p>
            <a:r>
              <a:rPr lang="en-CA" sz="2800" dirty="0">
                <a:solidFill>
                  <a:schemeClr val="accent6">
                    <a:lumMod val="75000"/>
                  </a:schemeClr>
                </a:solidFill>
              </a:rPr>
              <a:t>The </a:t>
            </a:r>
            <a:r>
              <a:rPr lang="en-CA" sz="2800" dirty="0">
                <a:solidFill>
                  <a:schemeClr val="accent6">
                    <a:lumMod val="75000"/>
                  </a:schemeClr>
                </a:solidFill>
              </a:rPr>
              <a:t>Labour Board will keep the membership cards confidential and will not tell the employer who has signed or not signed a union membership card.</a:t>
            </a:r>
          </a:p>
        </p:txBody>
      </p:sp>
    </p:spTree>
    <p:extLst>
      <p:ext uri="{BB962C8B-B14F-4D97-AF65-F5344CB8AC3E}">
        <p14:creationId xmlns:p14="http://schemas.microsoft.com/office/powerpoint/2010/main" val="535466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9300" y="165100"/>
            <a:ext cx="8229600" cy="1143000"/>
          </a:xfrm>
        </p:spPr>
        <p:txBody>
          <a:bodyPr>
            <a:normAutofit fontScale="90000"/>
          </a:bodyPr>
          <a:lstStyle/>
          <a:p>
            <a:r>
              <a:rPr lang="en-CA" dirty="0" smtClean="0"/>
              <a:t>Stage 3 – Labour Board Approval/Election</a:t>
            </a:r>
            <a:br>
              <a:rPr lang="en-CA" dirty="0" smtClean="0"/>
            </a:br>
            <a:r>
              <a:rPr lang="en-CA" dirty="0" smtClean="0"/>
              <a:t> </a:t>
            </a:r>
            <a:endParaRPr lang="en-CA" dirty="0"/>
          </a:p>
        </p:txBody>
      </p:sp>
      <p:sp>
        <p:nvSpPr>
          <p:cNvPr id="3" name="Rectangle 2"/>
          <p:cNvSpPr/>
          <p:nvPr/>
        </p:nvSpPr>
        <p:spPr>
          <a:xfrm>
            <a:off x="2019300" y="1237725"/>
            <a:ext cx="7391400" cy="4524315"/>
          </a:xfrm>
          <a:prstGeom prst="rect">
            <a:avLst/>
          </a:prstGeom>
        </p:spPr>
        <p:txBody>
          <a:bodyPr wrap="square">
            <a:spAutoFit/>
          </a:bodyPr>
          <a:lstStyle/>
          <a:p>
            <a:r>
              <a:rPr lang="en-CA" sz="2400" dirty="0">
                <a:solidFill>
                  <a:schemeClr val="accent6">
                    <a:lumMod val="75000"/>
                  </a:schemeClr>
                </a:solidFill>
              </a:rPr>
              <a:t>The appropriate Labour </a:t>
            </a:r>
            <a:r>
              <a:rPr lang="en-CA" sz="2400" dirty="0">
                <a:solidFill>
                  <a:schemeClr val="accent6">
                    <a:lumMod val="75000"/>
                  </a:schemeClr>
                </a:solidFill>
              </a:rPr>
              <a:t>Board can either certify (legally recognize) </a:t>
            </a:r>
            <a:r>
              <a:rPr lang="en-CA" sz="2400" dirty="0">
                <a:solidFill>
                  <a:schemeClr val="accent6">
                    <a:lumMod val="75000"/>
                  </a:schemeClr>
                </a:solidFill>
              </a:rPr>
              <a:t>the union </a:t>
            </a:r>
            <a:r>
              <a:rPr lang="en-CA" sz="2400" dirty="0">
                <a:solidFill>
                  <a:schemeClr val="accent6">
                    <a:lumMod val="75000"/>
                  </a:schemeClr>
                </a:solidFill>
              </a:rPr>
              <a:t>based on a check and count of the membership cards </a:t>
            </a:r>
            <a:r>
              <a:rPr lang="en-CA" sz="2400" dirty="0">
                <a:solidFill>
                  <a:schemeClr val="accent6">
                    <a:lumMod val="75000"/>
                  </a:schemeClr>
                </a:solidFill>
              </a:rPr>
              <a:t>or; </a:t>
            </a:r>
          </a:p>
          <a:p>
            <a:endParaRPr lang="en-CA" sz="2400" dirty="0">
              <a:solidFill>
                <a:schemeClr val="accent6">
                  <a:lumMod val="75000"/>
                </a:schemeClr>
              </a:solidFill>
            </a:endParaRPr>
          </a:p>
          <a:p>
            <a:r>
              <a:rPr lang="en-CA" sz="2400" dirty="0">
                <a:solidFill>
                  <a:schemeClr val="accent6">
                    <a:lumMod val="75000"/>
                  </a:schemeClr>
                </a:solidFill>
              </a:rPr>
              <a:t>In Newfoundland and Labrador, if more than 65% of employees have signed cards, the Labour Relations Board will certify the union without holding a vote. When at least 40% but less than 65% of employees sign union cards, the Labour Relations Board will hold a certification </a:t>
            </a:r>
            <a:r>
              <a:rPr lang="en-CA" sz="2400" dirty="0">
                <a:solidFill>
                  <a:schemeClr val="accent6">
                    <a:lumMod val="75000"/>
                  </a:schemeClr>
                </a:solidFill>
              </a:rPr>
              <a:t>vote (Representation Election) , </a:t>
            </a:r>
            <a:r>
              <a:rPr lang="en-CA" sz="2400" dirty="0">
                <a:solidFill>
                  <a:schemeClr val="accent6">
                    <a:lumMod val="75000"/>
                  </a:schemeClr>
                </a:solidFill>
              </a:rPr>
              <a:t>generally within 5 working days. </a:t>
            </a:r>
            <a:endParaRPr lang="en-CA" sz="2400" dirty="0">
              <a:solidFill>
                <a:schemeClr val="accent6">
                  <a:lumMod val="75000"/>
                </a:schemeClr>
              </a:solidFill>
            </a:endParaRPr>
          </a:p>
        </p:txBody>
      </p:sp>
      <p:sp>
        <p:nvSpPr>
          <p:cNvPr id="5" name="Rectangle 4"/>
          <p:cNvSpPr/>
          <p:nvPr/>
        </p:nvSpPr>
        <p:spPr>
          <a:xfrm>
            <a:off x="2019300" y="5762040"/>
            <a:ext cx="4572000" cy="738664"/>
          </a:xfrm>
          <a:prstGeom prst="rect">
            <a:avLst/>
          </a:prstGeom>
        </p:spPr>
        <p:txBody>
          <a:bodyPr>
            <a:spAutoFit/>
          </a:bodyPr>
          <a:lstStyle/>
          <a:p>
            <a:pPr fontAlgn="base"/>
            <a:r>
              <a:rPr lang="en-CA" sz="1400" dirty="0">
                <a:hlinkClick r:id="rId2"/>
              </a:rPr>
              <a:t>See: Newfoundland </a:t>
            </a:r>
            <a:r>
              <a:rPr lang="en-CA" sz="1400" dirty="0">
                <a:hlinkClick r:id="rId2"/>
              </a:rPr>
              <a:t>and Labrador Labour Relations Board</a:t>
            </a:r>
            <a:endParaRPr lang="en-CA" sz="1400" dirty="0"/>
          </a:p>
          <a:p>
            <a:pPr fontAlgn="base"/>
            <a:r>
              <a:rPr lang="en-CA" sz="1400" dirty="0">
                <a:hlinkClick r:id="rId3"/>
              </a:rPr>
              <a:t>Information Bulletin on Application for Certification</a:t>
            </a:r>
            <a:endParaRPr lang="en-CA" sz="1400" dirty="0"/>
          </a:p>
        </p:txBody>
      </p:sp>
      <p:sp>
        <p:nvSpPr>
          <p:cNvPr id="6" name="Rectangle 5"/>
          <p:cNvSpPr/>
          <p:nvPr/>
        </p:nvSpPr>
        <p:spPr>
          <a:xfrm>
            <a:off x="6794500" y="5762040"/>
            <a:ext cx="4572000" cy="523220"/>
          </a:xfrm>
          <a:prstGeom prst="rect">
            <a:avLst/>
          </a:prstGeom>
        </p:spPr>
        <p:txBody>
          <a:bodyPr>
            <a:spAutoFit/>
          </a:bodyPr>
          <a:lstStyle/>
          <a:p>
            <a:pPr fontAlgn="base"/>
            <a:r>
              <a:rPr lang="en-CA" sz="1400" dirty="0">
                <a:hlinkClick r:id="rId4"/>
              </a:rPr>
              <a:t>See: Canada </a:t>
            </a:r>
            <a:r>
              <a:rPr lang="en-CA" sz="1400" dirty="0">
                <a:hlinkClick r:id="rId4"/>
              </a:rPr>
              <a:t>Industrial Relations Board</a:t>
            </a:r>
            <a:endParaRPr lang="en-CA" sz="1400" dirty="0"/>
          </a:p>
          <a:p>
            <a:pPr fontAlgn="base"/>
            <a:r>
              <a:rPr lang="en-CA" sz="1400" dirty="0">
                <a:hlinkClick r:id="rId5"/>
              </a:rPr>
              <a:t>Information Circular - Applications for Certifications</a:t>
            </a:r>
            <a:endParaRPr lang="en-CA" sz="1400" dirty="0"/>
          </a:p>
        </p:txBody>
      </p:sp>
    </p:spTree>
    <p:extLst>
      <p:ext uri="{BB962C8B-B14F-4D97-AF65-F5344CB8AC3E}">
        <p14:creationId xmlns:p14="http://schemas.microsoft.com/office/powerpoint/2010/main" val="2887183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descr="Titlebar02"/>
          <p:cNvSpPr>
            <a:spLocks noGrp="1" noChangeArrowheads="1"/>
          </p:cNvSpPr>
          <p:nvPr>
            <p:ph type="title"/>
          </p:nvPr>
        </p:nvSpPr>
        <p:spPr>
          <a:xfrm>
            <a:off x="1981200" y="560610"/>
            <a:ext cx="8911687" cy="1280890"/>
          </a:xfrm>
          <a:ln/>
        </p:spPr>
        <p:txBody>
          <a:bodyPr>
            <a:normAutofit/>
          </a:bodyPr>
          <a:lstStyle/>
          <a:p>
            <a:r>
              <a:rPr lang="en-US" altLang="en-US" dirty="0" smtClean="0"/>
              <a:t>Labour Board Defines Bargaining Unit</a:t>
            </a:r>
            <a:endParaRPr lang="en-US" altLang="en-US" dirty="0"/>
          </a:p>
        </p:txBody>
      </p:sp>
      <p:sp>
        <p:nvSpPr>
          <p:cNvPr id="136195" name="Rectangle 3"/>
          <p:cNvSpPr>
            <a:spLocks noGrp="1" noChangeArrowheads="1"/>
          </p:cNvSpPr>
          <p:nvPr>
            <p:ph idx="1"/>
          </p:nvPr>
        </p:nvSpPr>
        <p:spPr>
          <a:xfrm>
            <a:off x="1981200" y="1447800"/>
            <a:ext cx="8229600" cy="3886200"/>
          </a:xfrm>
        </p:spPr>
        <p:txBody>
          <a:bodyPr>
            <a:noAutofit/>
          </a:bodyPr>
          <a:lstStyle/>
          <a:p>
            <a:pPr>
              <a:lnSpc>
                <a:spcPct val="90000"/>
              </a:lnSpc>
            </a:pPr>
            <a:r>
              <a:rPr lang="en-US" altLang="en-US" sz="2400" dirty="0"/>
              <a:t>Supervisors and Bargaining Units</a:t>
            </a:r>
          </a:p>
          <a:p>
            <a:pPr lvl="1">
              <a:lnSpc>
                <a:spcPct val="90000"/>
              </a:lnSpc>
            </a:pPr>
            <a:r>
              <a:rPr lang="en-US" altLang="en-US" sz="2000" dirty="0"/>
              <a:t>Supervisors are excluded from bargaining units</a:t>
            </a:r>
          </a:p>
          <a:p>
            <a:pPr lvl="2">
              <a:lnSpc>
                <a:spcPct val="90000"/>
              </a:lnSpc>
            </a:pPr>
            <a:r>
              <a:rPr lang="en-US" altLang="en-US" sz="1800" dirty="0"/>
              <a:t>Defined as any individual with the authority to hire, transfer, discharge, discipline, and who uses independent judgment with </a:t>
            </a:r>
            <a:r>
              <a:rPr lang="en-US" altLang="en-US" sz="1800" dirty="0"/>
              <a:t>employees</a:t>
            </a:r>
          </a:p>
          <a:p>
            <a:pPr lvl="2">
              <a:lnSpc>
                <a:spcPct val="90000"/>
              </a:lnSpc>
            </a:pPr>
            <a:endParaRPr lang="en-US" altLang="en-US" sz="1800" dirty="0"/>
          </a:p>
          <a:p>
            <a:pPr>
              <a:lnSpc>
                <a:spcPct val="90000"/>
              </a:lnSpc>
            </a:pPr>
            <a:r>
              <a:rPr lang="en-US" altLang="en-US" sz="2400" dirty="0"/>
              <a:t>The Appropriate </a:t>
            </a:r>
            <a:r>
              <a:rPr lang="en-US" altLang="en-US" sz="2400" dirty="0"/>
              <a:t>Bargaining </a:t>
            </a:r>
            <a:r>
              <a:rPr lang="en-US" altLang="en-US" sz="2400" dirty="0"/>
              <a:t>Unit is determined by: </a:t>
            </a:r>
            <a:endParaRPr lang="en-US" altLang="en-US" sz="2400" dirty="0"/>
          </a:p>
          <a:p>
            <a:pPr lvl="1">
              <a:lnSpc>
                <a:spcPct val="90000"/>
              </a:lnSpc>
            </a:pPr>
            <a:r>
              <a:rPr lang="en-US" altLang="en-US" sz="2000" dirty="0"/>
              <a:t>“Community of Interest”</a:t>
            </a:r>
          </a:p>
          <a:p>
            <a:pPr lvl="2">
              <a:lnSpc>
                <a:spcPct val="90000"/>
              </a:lnSpc>
              <a:spcBef>
                <a:spcPct val="35000"/>
              </a:spcBef>
            </a:pPr>
            <a:r>
              <a:rPr lang="en-US" altLang="en-US" sz="1800" dirty="0"/>
              <a:t>Wages, hours, and working conditions</a:t>
            </a:r>
          </a:p>
          <a:p>
            <a:pPr lvl="2">
              <a:lnSpc>
                <a:spcPct val="90000"/>
              </a:lnSpc>
              <a:spcBef>
                <a:spcPct val="35000"/>
              </a:spcBef>
            </a:pPr>
            <a:r>
              <a:rPr lang="en-US" altLang="en-US" sz="1800" dirty="0"/>
              <a:t>Traditional industry groupings for bargaining purposes</a:t>
            </a:r>
          </a:p>
          <a:p>
            <a:pPr lvl="2">
              <a:lnSpc>
                <a:spcPct val="90000"/>
              </a:lnSpc>
              <a:spcBef>
                <a:spcPct val="35000"/>
              </a:spcBef>
            </a:pPr>
            <a:r>
              <a:rPr lang="en-US" altLang="en-US" sz="1800" dirty="0"/>
              <a:t>Physical location and amount of interaction and working relationships among employee groups</a:t>
            </a:r>
          </a:p>
          <a:p>
            <a:pPr lvl="2">
              <a:lnSpc>
                <a:spcPct val="90000"/>
              </a:lnSpc>
              <a:spcBef>
                <a:spcPct val="35000"/>
              </a:spcBef>
            </a:pPr>
            <a:r>
              <a:rPr lang="en-US" altLang="en-US" sz="1800" dirty="0"/>
              <a:t>Supervision by similar levels of </a:t>
            </a:r>
            <a:r>
              <a:rPr lang="en-US" altLang="en-US" sz="1800" dirty="0"/>
              <a:t>management</a:t>
            </a:r>
            <a:endParaRPr lang="en-US" altLang="en-US" sz="1800" dirty="0"/>
          </a:p>
        </p:txBody>
      </p:sp>
    </p:spTree>
    <p:extLst>
      <p:ext uri="{BB962C8B-B14F-4D97-AF65-F5344CB8AC3E}">
        <p14:creationId xmlns:p14="http://schemas.microsoft.com/office/powerpoint/2010/main" val="372427122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446310"/>
            <a:ext cx="8911687" cy="1280890"/>
          </a:xfrm>
        </p:spPr>
        <p:txBody>
          <a:bodyPr>
            <a:normAutofit/>
          </a:bodyPr>
          <a:lstStyle/>
          <a:p>
            <a:r>
              <a:rPr lang="en-CA" dirty="0" smtClean="0"/>
              <a:t>Stage 4 – Labour Board Certification </a:t>
            </a:r>
            <a:endParaRPr lang="en-CA" dirty="0"/>
          </a:p>
        </p:txBody>
      </p:sp>
      <p:sp>
        <p:nvSpPr>
          <p:cNvPr id="3" name="Rectangle 2"/>
          <p:cNvSpPr/>
          <p:nvPr/>
        </p:nvSpPr>
        <p:spPr>
          <a:xfrm>
            <a:off x="2286000" y="1371601"/>
            <a:ext cx="7391400" cy="3477875"/>
          </a:xfrm>
          <a:prstGeom prst="rect">
            <a:avLst/>
          </a:prstGeom>
        </p:spPr>
        <p:txBody>
          <a:bodyPr wrap="square">
            <a:spAutoFit/>
          </a:bodyPr>
          <a:lstStyle/>
          <a:p>
            <a:r>
              <a:rPr lang="en-CA" sz="2000" dirty="0">
                <a:solidFill>
                  <a:schemeClr val="accent6">
                    <a:lumMod val="75000"/>
                  </a:schemeClr>
                </a:solidFill>
              </a:rPr>
              <a:t>For </a:t>
            </a:r>
            <a:r>
              <a:rPr lang="en-CA" sz="2000" dirty="0">
                <a:solidFill>
                  <a:schemeClr val="accent6">
                    <a:lumMod val="75000"/>
                  </a:schemeClr>
                </a:solidFill>
              </a:rPr>
              <a:t>workplaces in industries covered by </a:t>
            </a:r>
            <a:r>
              <a:rPr lang="en-CA" sz="2000" dirty="0">
                <a:solidFill>
                  <a:schemeClr val="accent6">
                    <a:lumMod val="75000"/>
                  </a:schemeClr>
                </a:solidFill>
              </a:rPr>
              <a:t>Federal </a:t>
            </a:r>
            <a:r>
              <a:rPr lang="en-CA" sz="2000" dirty="0">
                <a:solidFill>
                  <a:schemeClr val="accent6">
                    <a:lumMod val="75000"/>
                  </a:schemeClr>
                </a:solidFill>
              </a:rPr>
              <a:t>labour law and for workplaces in the Northwest Territories, Yukon and Nunavut, if more than 50% of employees have signed cards, the union can be certified. If 35% - 50% of employees have signed union cards, the Labour Board can hold a vote.</a:t>
            </a:r>
          </a:p>
          <a:p>
            <a:endParaRPr lang="en-CA" sz="2000" dirty="0">
              <a:solidFill>
                <a:schemeClr val="accent6">
                  <a:lumMod val="75000"/>
                </a:schemeClr>
              </a:solidFill>
            </a:endParaRPr>
          </a:p>
          <a:p>
            <a:r>
              <a:rPr lang="en-CA" sz="2000" dirty="0">
                <a:solidFill>
                  <a:schemeClr val="accent6">
                    <a:lumMod val="75000"/>
                  </a:schemeClr>
                </a:solidFill>
              </a:rPr>
              <a:t>Once </a:t>
            </a:r>
            <a:r>
              <a:rPr lang="en-CA" sz="2000" dirty="0">
                <a:solidFill>
                  <a:schemeClr val="accent6">
                    <a:lumMod val="75000"/>
                  </a:schemeClr>
                </a:solidFill>
              </a:rPr>
              <a:t>your union has been officially certified by the Labour Board, you can begin to negotiate your first contract (also known as your collective agreement) as members of the </a:t>
            </a:r>
            <a:r>
              <a:rPr lang="en-CA" sz="2000" dirty="0">
                <a:solidFill>
                  <a:schemeClr val="accent6">
                    <a:lumMod val="75000"/>
                  </a:schemeClr>
                </a:solidFill>
              </a:rPr>
              <a:t>union.</a:t>
            </a:r>
            <a:endParaRPr lang="en-CA" sz="2000" dirty="0">
              <a:solidFill>
                <a:schemeClr val="accent6">
                  <a:lumMod val="75000"/>
                </a:schemeClr>
              </a:solidFill>
            </a:endParaRPr>
          </a:p>
        </p:txBody>
      </p:sp>
      <p:sp>
        <p:nvSpPr>
          <p:cNvPr id="5" name="Rectangle 4"/>
          <p:cNvSpPr/>
          <p:nvPr/>
        </p:nvSpPr>
        <p:spPr>
          <a:xfrm>
            <a:off x="2286000" y="5539264"/>
            <a:ext cx="4572000" cy="954107"/>
          </a:xfrm>
          <a:prstGeom prst="rect">
            <a:avLst/>
          </a:prstGeom>
        </p:spPr>
        <p:txBody>
          <a:bodyPr>
            <a:spAutoFit/>
          </a:bodyPr>
          <a:lstStyle/>
          <a:p>
            <a:pPr fontAlgn="base"/>
            <a:r>
              <a:rPr lang="en-CA" sz="1400" dirty="0">
                <a:solidFill>
                  <a:schemeClr val="bg1"/>
                </a:solidFill>
                <a:hlinkClick r:id="rId2"/>
              </a:rPr>
              <a:t>PROVINCIAL JURISDICTION See: </a:t>
            </a:r>
          </a:p>
          <a:p>
            <a:pPr fontAlgn="base"/>
            <a:r>
              <a:rPr lang="en-CA" sz="1400" dirty="0">
                <a:solidFill>
                  <a:schemeClr val="bg1"/>
                </a:solidFill>
                <a:hlinkClick r:id="rId2"/>
              </a:rPr>
              <a:t>Newfoundland </a:t>
            </a:r>
            <a:r>
              <a:rPr lang="en-CA" sz="1400" dirty="0">
                <a:solidFill>
                  <a:schemeClr val="bg1"/>
                </a:solidFill>
                <a:hlinkClick r:id="rId2"/>
              </a:rPr>
              <a:t>and Labrador Labour Relations Board</a:t>
            </a:r>
            <a:endParaRPr lang="en-CA" sz="1400" dirty="0">
              <a:solidFill>
                <a:schemeClr val="bg1"/>
              </a:solidFill>
            </a:endParaRPr>
          </a:p>
          <a:p>
            <a:pPr fontAlgn="base"/>
            <a:r>
              <a:rPr lang="en-CA" sz="1400" dirty="0">
                <a:solidFill>
                  <a:schemeClr val="bg1"/>
                </a:solidFill>
                <a:hlinkClick r:id="rId3"/>
              </a:rPr>
              <a:t>Information Bulletin on Application for Certification</a:t>
            </a:r>
            <a:endParaRPr lang="en-CA" sz="1400" dirty="0">
              <a:solidFill>
                <a:schemeClr val="bg1"/>
              </a:solidFill>
            </a:endParaRPr>
          </a:p>
        </p:txBody>
      </p:sp>
      <p:sp>
        <p:nvSpPr>
          <p:cNvPr id="6" name="Rectangle 5"/>
          <p:cNvSpPr/>
          <p:nvPr/>
        </p:nvSpPr>
        <p:spPr>
          <a:xfrm>
            <a:off x="6858000" y="5539264"/>
            <a:ext cx="4572000" cy="738664"/>
          </a:xfrm>
          <a:prstGeom prst="rect">
            <a:avLst/>
          </a:prstGeom>
        </p:spPr>
        <p:txBody>
          <a:bodyPr>
            <a:spAutoFit/>
          </a:bodyPr>
          <a:lstStyle/>
          <a:p>
            <a:pPr fontAlgn="base"/>
            <a:r>
              <a:rPr lang="en-CA" sz="1400" dirty="0">
                <a:solidFill>
                  <a:schemeClr val="bg1"/>
                </a:solidFill>
                <a:hlinkClick r:id="rId4"/>
              </a:rPr>
              <a:t>FEDERAL JUSRISTICTION See: Canada </a:t>
            </a:r>
            <a:r>
              <a:rPr lang="en-CA" sz="1400" dirty="0">
                <a:solidFill>
                  <a:schemeClr val="bg1"/>
                </a:solidFill>
                <a:hlinkClick r:id="rId4"/>
              </a:rPr>
              <a:t>Industrial Relations Board</a:t>
            </a:r>
            <a:endParaRPr lang="en-CA" sz="1400" dirty="0">
              <a:solidFill>
                <a:schemeClr val="bg1"/>
              </a:solidFill>
            </a:endParaRPr>
          </a:p>
          <a:p>
            <a:pPr fontAlgn="base"/>
            <a:r>
              <a:rPr lang="en-CA" sz="1400" dirty="0">
                <a:solidFill>
                  <a:schemeClr val="bg1"/>
                </a:solidFill>
                <a:hlinkClick r:id="rId5"/>
              </a:rPr>
              <a:t>Information Circular - Applications for Certifications</a:t>
            </a:r>
            <a:endParaRPr lang="en-CA" sz="1400" dirty="0">
              <a:solidFill>
                <a:schemeClr val="bg1"/>
              </a:solidFill>
            </a:endParaRPr>
          </a:p>
        </p:txBody>
      </p:sp>
    </p:spTree>
    <p:extLst>
      <p:ext uri="{BB962C8B-B14F-4D97-AF65-F5344CB8AC3E}">
        <p14:creationId xmlns:p14="http://schemas.microsoft.com/office/powerpoint/2010/main" val="416819809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TotalTime>
  <Words>1925</Words>
  <Application>Microsoft Office PowerPoint</Application>
  <PresentationFormat>Widescreen</PresentationFormat>
  <Paragraphs>239</Paragraphs>
  <Slides>32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Century Gothic</vt:lpstr>
      <vt:lpstr>Times New Roman</vt:lpstr>
      <vt:lpstr>Wingdings</vt:lpstr>
      <vt:lpstr>Wingdings 3</vt:lpstr>
      <vt:lpstr>Wisp</vt:lpstr>
      <vt:lpstr> LW1210 – Labour Law in Canada</vt:lpstr>
      <vt:lpstr>Right to Join a Union</vt:lpstr>
      <vt:lpstr>Jurisdiction Matters</vt:lpstr>
      <vt:lpstr>Federal Jurisdiction</vt:lpstr>
      <vt:lpstr>Stage 1 – Organizing   </vt:lpstr>
      <vt:lpstr>Stage 2  – Cards to Labour Board</vt:lpstr>
      <vt:lpstr>Stage 3 – Labour Board Approval/Election  </vt:lpstr>
      <vt:lpstr>Labour Board Defines Bargaining Unit</vt:lpstr>
      <vt:lpstr>Stage 4 – Labour Board Certification </vt:lpstr>
      <vt:lpstr>Stage 5 – In-House Election</vt:lpstr>
      <vt:lpstr>Stage 6 – Bargaining / Labour Action / Agreement</vt:lpstr>
      <vt:lpstr>Legal Do’s and Don’ts for Managers During Unionization</vt:lpstr>
      <vt:lpstr>Unfair Labour Practices: Union</vt:lpstr>
      <vt:lpstr>Starting a union/Removing a union and Replacing a union: Open Periods </vt:lpstr>
      <vt:lpstr> LW1210 – Labour Law in Canada</vt:lpstr>
      <vt:lpstr>Unionization: Key Terms</vt:lpstr>
      <vt:lpstr>Collective Bargaining</vt:lpstr>
      <vt:lpstr>Collective Bargaining</vt:lpstr>
      <vt:lpstr>Collective Bargaining</vt:lpstr>
      <vt:lpstr>Conciliation / Mediation</vt:lpstr>
      <vt:lpstr>Strike / Lockout</vt:lpstr>
      <vt:lpstr>Strike / Lockout</vt:lpstr>
      <vt:lpstr>The Contract</vt:lpstr>
      <vt:lpstr>The Contract</vt:lpstr>
      <vt:lpstr>Unions &amp; Wages</vt:lpstr>
      <vt:lpstr>Labour Unions</vt:lpstr>
      <vt:lpstr>Certifying a Union</vt:lpstr>
      <vt:lpstr>Local Union</vt:lpstr>
      <vt:lpstr>National and International Unions</vt:lpstr>
      <vt:lpstr>Closed Shop</vt:lpstr>
      <vt:lpstr>Agency Shop</vt:lpstr>
      <vt:lpstr>Open Shop</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Tilley, Paul (C'ville)</dc:creator>
  <cp:lastModifiedBy>Tilley, Paul (C'ville)</cp:lastModifiedBy>
  <cp:revision>5</cp:revision>
  <dcterms:created xsi:type="dcterms:W3CDTF">2015-02-19T17:46:10Z</dcterms:created>
  <dcterms:modified xsi:type="dcterms:W3CDTF">2015-02-19T18:30:15Z</dcterms:modified>
</cp:coreProperties>
</file>